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g"/>
  <Default Extension="m4v" ContentType="video/mp4"/>
  <Default Extension="mp4" ContentType="video/mp4"/>
  <Default Extension="png" ContentType="image/png"/>
  <Default Extension="rels" ContentType="application/vnd.openxmlformats-package.relationships+xml"/>
  <Default Extension="svg" ContentType="image/svg+xml"/>
  <Default Extension="vml" ContentType="application/vnd.openxmlformats-officedocument.vmlDrawing"/>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package/2006/relationships/metadata/core-properties" Target="docProps/core.xml"/><Relationship Id="rId1"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1695" cy="6858000"/>
  <p:notesSz cx="6858000" cy="12191695"/>
  <p:embeddedFontLst>
    <p:embeddedFont>
      <p:font typeface="Encode Sans Semi Condensed"/>
      <p:regular r:id="rId201314"/>
    </p:embeddedFont>
    <p:embeddedFont>
      <p:font typeface="Encode Sans Semi Condensed SemiBold"/>
      <p:regular r:id="rId201315"/>
    </p:embeddedFont>
    <p:embeddedFont>
      <p:font typeface="Encode Sans Semi Condensed Bold"/>
      <p:regular r:id="rId201316"/>
    </p:embeddedFont>
    <p:embeddedFont>
      <p:font typeface="Encode Sans Semi Condensed Black"/>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01319"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201314" Type="http://schemas.openxmlformats.org/officeDocument/2006/relationships/font" Target="fonts/20131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201317" Type="http://schemas.openxmlformats.org/officeDocument/2006/relationships/font" Target="fonts/20131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201320"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201316" Type="http://schemas.openxmlformats.org/officeDocument/2006/relationships/font" Target="fonts/201316.fntdata"/><Relationship Id="rId8" Type="http://schemas.openxmlformats.org/officeDocument/2006/relationships/slide" Target="slides/slide7.xml"/><Relationship Id="rId3" Type="http://schemas.openxmlformats.org/officeDocument/2006/relationships/slide" Target="slides/slide2.xml"/><Relationship Id="rId201315" Type="http://schemas.openxmlformats.org/officeDocument/2006/relationships/font" Target="fonts/201315.fntdata"/><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201318" Type="http://schemas.openxmlformats.org/officeDocument/2006/relationships/customXml" Target="../customXml/item1.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"Gezondheidsinformatie zit in onze broekzak. Je zoekt een uitslag op, meet je hartslag of vraagt een chatbot om uitleg. Vanavond kijken we wat daarvan nuttig is, waar je op let en wanneer je iemand nodig hebt."
Interactie: handen omhoog: wie heeft weleens een gezondheidsvraag opgezocht? En wie aan een chatbot gesteld?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Houd de vraag open. Of AI wordt gebruikt, hangt af van de toepassing.
Je vertelt: Een portaal toont gegevens, een bloeddrukmeter meet. Daar komt geen AI aan te pas. Een chatbot die zelf een uitleg schrijft wel. Kijk naar wat iets doet, niet naar hoe het heet.
Interactie: stemmen met handopsteken per voorbeeld.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Digitale assistent: Als eerste huisartsenpraktijk in Nederland werkt Huisartsen centrum Goes met Suus 2.0: een digitale assistent die veelgestelde vragen beantwoordt. Resultaat: 10–12,5% minder telefoontjes.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Hoe gaan we om met uitkomsten van AI, en hierop afwijken?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Je vertelt: Schets iemand op de bank die twijfelt of de klacht kan wachten. Oor is rood, niet echt dik. Wel pijnlijk. 
Laat twee of drie mensen reageren. Geef nog geen antwoord: "Onthoud wat u koos. We komen hier vanavond nog twee keer op terug."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"Dit is de rode draad van vanavond. Bij elk voorbeeld kijken we: welke kleur is dit?" Groen betekent dat AI kan helpen, niet dat elk antwoord klopt. Het verkeerslicht blijft als klein icoon rechtsboven op de voorbeelddia's staan.
Beeld: groot verkeerslicht in cyaan/violet stijl.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De route door de avond. Sommige hulpmiddelen gebruik je zelf, andere krijg je via een zorgverlener. "Zelf doen betekent niet dat je het alleen moet doen."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Groen staat hier voor woorden begrijpen en vragen voorbereiden, niet voor zelf een persoonlijke uitslag diagnosticeren.
Je vertelt: Toon een fictieve uitslag met "hemoglobine". Typ live: "Leg het woord hemoglobine eenvoudig uit. Welke vragen kan ik stellen over mijn uitslag?" Lees het antwoord hardop. Dan de kern: een woord uitleggen is groen. Of jouw uitslag goed of slecht is, is oranje, want daarvoor tellen klachten, medicatie en andere uitslagen mee.
Hou er rekening mee dat ze dingen onthouden, dus als je account deelt of wat vraag voor een ander persoon kan dit door elkaar lopen.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 is alleen een visuele videoplaatsaanduiding. Er is geen videobestand aangeleverd.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AI maakt van rommelige notities een overzichtelijk lijstje. Voorbeeld: iemand vergeet in de spreekkamer te zeggen wanneer de hartkloppingen komen. Check wel of AI niets heeft toegevoegd.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Mijn Adrz, BeterDichtbij en een persoonlijke gezondheidsomgeving (PGO): je eigen digitale plek voor gegevens van verschillende zorgverleners. Hier zit geen AI in, en dat is prima. Een bericht wordt niet meteen gelezen, dus bij spoed bel je.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Maak de verbinding met de vorige slide: daar ging het onder andere over je dossier bekijken en gegevens verzamelen. Die vastgelegde informatie is statisch: een uitslag of verslag legt zichzelf niet verder uit als je een woord niet begrijpt. Berichten sturen en beeldbellen zijn natuurlijk wel interactief, maar zijn op zichzelf geen AI.
AI voegt een mogelijke laag van uitleg toe. Noem Ditto als voorbeeld van een hulpmiddel om zorginformatie begrijpelijker te maken, zonder een automatische koppeling met een dossier te suggereren. De voorbeeldvraag op de slide laat zien wat je aan AI kunt vragen. Uitleg is geen diagnose of behandeladvies: controleer bij twijfel met de zorgverlener en bekijk vooraf hoe een hulpmiddel met medische gegevens omgaat.
Meerdere zorgverzekeraars en Adrz promoten dit.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Eén voorbeeld: vaker wandelen. "Ik wil vaker wandelen, heb weinig tijd en begin rustig. Help me een haalbaar plan maken." Een chatbot is een prima sparringpartner voor ideeën, geen vervanging van een fysiotherapeut als je klachten hebt.
Ik heb laatst een planning laten maken via AI van Google, wanneer kan ik fietsen op basis van bepaalde doelen.
Blijk ik super veel tijd te hebben, want mijn werkagenda staat daar niet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 is alleen een visuele videoplaatsaanduiding. Er is geen videobestand aangeleverd.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Hartkloppingen op de bank. Een Apple Watch (geschikt model) of een apart apparaatje als de KardiaMobile maakt een eenvoudig hartfilmpje. Hartslag meten, een filmpje maken en dat beoordelen zijn drie verschillende dingen. Één zin voor de zaal: een horloge sluit geen hartinfarct uit. Pijn op de borst is rood.
Je vertelt: Beschikbaar, ook in Nederland: een Apple Watch kan waarschuwen voor tekenen van slaapapneu en, vanaf Series 9, voor aanhoudend hoge bloeddruk. Het horloge meet geen bloeddruk. Het kijkt 30 dagen lang naar hoe je bloedvaten op je hartslag reageren. Krijg je een melding, dan is het advies: een week lang twee keer per dag meten met een echte bloeddrukmeter en naar de huisarts. Geen melding betekent niet dat je bloeddruk goed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De sensor meet glucose in het vocht onder de huid, niet rechtstreeks in het bloed. Bij diabetes is het een behandelmiddel. Uit nieuwsgierigheid meten is iets anders.
Voor medische redenen erg logisch, maar je ziet steeds meer voor andere doeleinde. Gelijk andere vormgeving.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Welness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Iemand die jaren buiten heeft gewerkt ziet een plekje. SkinVision schat met AI in of een foto laag of hoog risico is. Het is een hulpmiddel om een vervolgstap te kiezen, geen diagnose. Verandert het plekje, of blijf je twijfelen? Dan naar de huisarts, wat de app ook zegt.
CZ beschikbaar.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Zelf testen, thuis een monster afnemen voor een lab, of een app die een teststrip afleest: drie verschillende dingen. Healthy.io is een internationaal voorbeeld van een urinetest met de smartphone, via specifieke programma's. Niet iets wat je morgen in Zeeland bestelt.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Thuismonitoring en de Botbreukherstel-app van Adrz. Dit doe je samen met een behandelteam. Vraag altijd: wat geef ik door, wie kijkt ernaar, wanneer, en wat doe ik als het slechter gaat? Een app betekent niet dat er dag en nacht iemand meekijkt.
Medicatiewekkers met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Iemand kijkt elke ochtend naar zijn slaapscore. Hij voelt zich prima, maar de score is laag en nu ligt hij wakker van de score. Meer data kan onrust, extra onderzoek en kosten opleveren.
Interactie: "Zou u alles willen weten wat een apparaat over u denkt te kunnen voorspellen?" Laat hier echt discussie ontstaan, dit is het energiemoment van het blok.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Mammografie is een röntgenfoto van de borsten. In Zweden en Denemarken zit AI al in het bevolkingsonderzoek. In Zweden is het groot getest: ruim 105.000 vrouwen werden door loting verdeeld over screening met en zonder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Met AI vonden artsen meer kankers bij de screening, zonder meer valse alarmen. En in de jaren daarna kwamen er 12% minder kankers tussendoor. Formeel is dat "niet slechter", geen bewezen verbetering, maar de richting is goed. Radiologen hoefden 44% minder foto's te beoordelen. Of er minder vrouwen overlijden, is nog niet aangetoond.
Nederland wil het invoeren, maar het RIVM noemt het derde kwartaal van 2028 de vroegste datum en die is onzeker. De Europese aanbesteding alleen al kost twee jaar. En AI lost het tekort aan laboranten die de foto's maken niet 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Op vakantie in Frankrijk ziek worden en je medische samenvatting is beschikbaar. Europa bouwt daaraan: vanaf 2029 voor samenvattingen en recepten, vanaf 2031 voor labuitslagen en beelden. Dat is uitwisseling tussen zorgverleners, niet een chatbot die in je dossier mag kijken.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Een scenario, geen belofte: een assistent die met jouw toestemming medicijnen, uitslagen en metingen samenbrengt en je helpt vragen voorbereiden. Sommige bouwstenen bestaan al. De voorwaarden: juiste gegevens, veilige toegang, duidelijke grenzen en altijd een route naar een mens.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 is alleen een visuele videoplaatsaanduiding. Er is geen videobestand aangeleverd.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Terug naar de oorpijn. Onderzoekers in New York testten ChatGPT Health in februari 2026 met 60 nagespeelde situaties, elk in 16 varianten. Bij echte spoedgevallen schatte het systeem in 52% de urgentie te laag in. Het adviseerde dan een arts binnen 24 tot 48 uur, waar de spoedeisende hulp nodig was. Een beroerte of een ernstige allergische reactie herkende het wel.
Het sterkste punt voor de zaal: als een familielid in het verhaal zei "ach, het valt wel mee", schoof het advies vaker richting minder urgent. De chatbot laat zich dus sussen, net als wij.
+++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Voorbeeld van ChatGPT waa rik aangegeven heb dat ik een rode en jeukende wond heb op zaterdag. 
Overigens in de testen die ik deed begon die zich daarna te corrigeren.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Een fictieve slaapapp die na je slaapscore een supplementenabonnement aanbiedt. Geld verdienen mag, maar je moet het kunnen herkennen. In de VS kregen GoodRx en BetterHelp boetes voor het delen van gezondheidsgegevens met adverteerders. In Nederland is reclame voor receptmedicijnen aan het publiek verboden.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Een algemene gezondheidsapp is iets anders dan software met een medisch doel. Een CE-markering betekent dat het product voldoet aan Europese eisen voor het bedoelde gebruik, niet dat elk antwoord klopt. Sterren in de appwinkel zeggen niets over medische betrouwbaarheid.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Een fictieve inwoner die voor elke controle moet reizen, soms met een partner of kind als chauffeur. Een beeldbelafspraak kan een rit besparen, maar een lichamelijk onderzoek niet. Huisarts, Adrz in Goes en Vlissingen en ZorgSaam als herkenbare plekken. Niet alles wat we vanavond zagen is overal beschikbaar.
Best wat in gebruik, veel potentie, maar het is zo veel meer dan techniek.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vertelt: Digitale hulp is geen medische hulp. De helpdesk helpt met inloggen, DigiD en zorgapps, niet met klachten. Bel je buiten kantoortijd, dan word je de volgende werkdag teruggebeld. In de DigiTuin helpen vrijwilligers je rustig op weg.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Raak bekend met AI
Gebruik een chatbot, als je Google gebruikt heb je dit al snel. 
Thuisarts.nl voor informatie
Ditto als je een consult hebt of informatie beter wilt begrijpen.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0A12"/>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image" Target="../media/image-5-5.png"/><Relationship Id="rId6" Type="http://schemas.openxmlformats.org/officeDocument/2006/relationships/image" Target="../media/image-5-6.svg"/><Relationship Id="rId7" Type="http://schemas.openxmlformats.org/officeDocument/2006/relationships/image" Target="../media/image-5-7.png"/><Relationship Id="rId8" Type="http://schemas.openxmlformats.org/officeDocument/2006/relationships/image" Target="../media/image-5-8.svg"/><Relationship Id="rId9" Type="http://schemas.openxmlformats.org/officeDocument/2006/relationships/slideLayout" Target="../slideLayouts/slideLayout2.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image" Target="../media/image-8-4.svg"/><Relationship Id="rId5" Type="http://schemas.openxmlformats.org/officeDocument/2006/relationships/image" Target="../media/image-8-5.png"/><Relationship Id="rId6" Type="http://schemas.openxmlformats.org/officeDocument/2006/relationships/image" Target="../media/image-8-6.svg"/><Relationship Id="rId7" Type="http://schemas.openxmlformats.org/officeDocument/2006/relationships/image" Target="../media/image-8-7.png"/><Relationship Id="rId8" Type="http://schemas.openxmlformats.org/officeDocument/2006/relationships/image" Target="../media/image-8-8.svg"/><Relationship Id="rId9" Type="http://schemas.openxmlformats.org/officeDocument/2006/relationships/image" Target="../media/image-8-9.png"/><Relationship Id="rId10" Type="http://schemas.openxmlformats.org/officeDocument/2006/relationships/image" Target="../media/image-8-10.svg"/><Relationship Id="rId11" Type="http://schemas.openxmlformats.org/officeDocument/2006/relationships/image" Target="../media/image-8-11.png"/><Relationship Id="rId12" Type="http://schemas.openxmlformats.org/officeDocument/2006/relationships/image" Target="../media/image-8-12.svg"/><Relationship Id="rId13" Type="http://schemas.openxmlformats.org/officeDocument/2006/relationships/image" Target="../media/image-8-13.png"/><Relationship Id="rId14" Type="http://schemas.openxmlformats.org/officeDocument/2006/relationships/image" Target="../media/image-8-14.svg"/><Relationship Id="rId15" Type="http://schemas.openxmlformats.org/officeDocument/2006/relationships/image" Target="../media/image-8-15.png"/><Relationship Id="rId16" Type="http://schemas.openxmlformats.org/officeDocument/2006/relationships/image" Target="../media/image-8-16.svg"/><Relationship Id="rId17" Type="http://schemas.openxmlformats.org/officeDocument/2006/relationships/slideLayout" Target="../slideLayouts/slideLayout2.xml"/><Relationship Id="rId1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svg"/><Relationship Id="rId4" Type="http://schemas.openxmlformats.org/officeDocument/2006/relationships/image" Target="../media/image-9-2.png"/><Relationship Id="rId5" Type="http://schemas.openxmlformats.org/officeDocument/2006/relationships/image" Target="../media/image-9-3.svg"/><Relationship Id="rId6" Type="http://schemas.openxmlformats.org/officeDocument/2006/relationships/slideLayout" Target="../slideLayouts/slideLayout2.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2.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jpe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2.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image" Target="../media/image-21-2.pn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jpeg"/><Relationship Id="rId6" Type="http://schemas.openxmlformats.org/officeDocument/2006/relationships/slideLayout" Target="../slideLayouts/slideLayout2.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e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e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7-2.png"/><Relationship Id="rId2" Type="http://schemas.openxmlformats.org/officeDocument/2006/relationships/image" Target="../media/image-32-2.jpeg"/><Relationship Id="rId3" Type="http://schemas.openxmlformats.org/officeDocument/2006/relationships/slideLayout" Target="../slideLayouts/slideLayout2.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e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e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svg"/><Relationship Id="rId3" Type="http://schemas.openxmlformats.org/officeDocument/2006/relationships/image" Target="../media/image-39-1.png"/><Relationship Id="rId4" Type="http://schemas.openxmlformats.org/officeDocument/2006/relationships/image" Target="../media/image-39-2.svg"/><Relationship Id="rId5" Type="http://schemas.openxmlformats.org/officeDocument/2006/relationships/image" Target="../media/image-39-5.png"/><Relationship Id="rId6" Type="http://schemas.openxmlformats.org/officeDocument/2006/relationships/image" Target="../media/image-39-6.svg"/><Relationship Id="rId7" Type="http://schemas.openxmlformats.org/officeDocument/2006/relationships/image" Target="../media/image-39-5.png"/><Relationship Id="rId8" Type="http://schemas.openxmlformats.org/officeDocument/2006/relationships/image" Target="../media/image-39-6.svg"/><Relationship Id="rId9" Type="http://schemas.openxmlformats.org/officeDocument/2006/relationships/slideLayout" Target="../slideLayouts/slideLayout2.xml"/><Relationship Id="rId10"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0A12"/>
          </a:solidFill>
          <a:ln/>
        </p:spPr>
      </p:sp>
      <p:sp>
        <p:nvSpPr>
          <p:cNvPr id="3" name="Text 1"/>
          <p:cNvSpPr/>
          <p:nvPr/>
        </p:nvSpPr>
        <p:spPr>
          <a:xfrm>
            <a:off x="609585" y="1590080"/>
            <a:ext cx="5283068" cy="1588889"/>
          </a:xfrm>
          <a:prstGeom prst="rect">
            <a:avLst/>
          </a:prstGeom>
          <a:noFill/>
          <a:ln/>
        </p:spPr>
        <p:txBody>
          <a:bodyPr wrap="square" lIns="0" tIns="0" rIns="0" bIns="0" rtlCol="0" anchor="t">
            <a:normAutofit/>
          </a:bodyPr>
          <a:lstStyle/>
          <a:p>
            <a:pPr algn="l" indent="0" marL="0">
              <a:lnSpc>
                <a:spcPct val="77000"/>
              </a:lnSpc>
              <a:buNone/>
            </a:pPr>
            <a:r>
              <a:rPr lang="en-US" sz="6800" spc="-170" kern="0" dirty="0">
                <a:solidFill>
                  <a:srgbClr val="FFFFFF"/>
                </a:solidFill>
                <a:latin typeface="Encode Sans Semi Condensed Black" pitchFamily="34" charset="0"/>
                <a:ea typeface="Encode Sans Semi Condensed Black" pitchFamily="34" charset="-122"/>
                <a:cs typeface="Encode Sans Semi Condensed Black" pitchFamily="34" charset="-120"/>
              </a:rPr>
              <a:t>AI HELPT,</a:t>
            </a:r>
            <a:endParaRPr lang="en-US" sz="6800" dirty="0"/>
          </a:p>
          <a:p>
            <a:pPr algn="l" indent="0" marL="0">
              <a:lnSpc>
                <a:spcPct val="77000"/>
              </a:lnSpc>
              <a:buNone/>
            </a:pPr>
            <a:r>
              <a:rPr lang="en-US" sz="6800" spc="-170" kern="0" dirty="0">
                <a:solidFill>
                  <a:srgbClr val="FFFFFF"/>
                </a:solidFill>
                <a:latin typeface="Encode Sans Semi Condensed Black" pitchFamily="34" charset="0"/>
                <a:ea typeface="Encode Sans Semi Condensed Black" pitchFamily="34" charset="-122"/>
                <a:cs typeface="Encode Sans Semi Condensed Black" pitchFamily="34" charset="-120"/>
              </a:rPr>
              <a:t>JIJ BESLIST</a:t>
            </a:r>
            <a:endParaRPr lang="en-US" sz="6800" dirty="0"/>
          </a:p>
        </p:txBody>
      </p:sp>
      <p:sp>
        <p:nvSpPr>
          <p:cNvPr id="4" name="Text 2"/>
          <p:cNvSpPr/>
          <p:nvPr/>
        </p:nvSpPr>
        <p:spPr>
          <a:xfrm>
            <a:off x="609585" y="3350419"/>
            <a:ext cx="5283068" cy="321270"/>
          </a:xfrm>
          <a:prstGeom prst="rect">
            <a:avLst/>
          </a:prstGeom>
          <a:noFill/>
          <a:ln/>
        </p:spPr>
        <p:txBody>
          <a:bodyPr wrap="none" lIns="0" tIns="0" rIns="0" bIns="0" rtlCol="0" anchor="t"/>
          <a:lstStyle/>
          <a:p>
            <a:pPr algn="l" indent="0" marL="0">
              <a:lnSpc>
                <a:spcPct val="96000"/>
              </a:lnSpc>
              <a:buNone/>
            </a:pPr>
            <a:r>
              <a:rPr lang="en-US" sz="2200" b="1" dirty="0">
                <a:solidFill>
                  <a:srgbClr val="FFFFFF"/>
                </a:solidFill>
                <a:latin typeface="Encode Sans Semi Condensed Bold" pitchFamily="34" charset="0"/>
                <a:ea typeface="Encode Sans Semi Condensed Bold" pitchFamily="34" charset="-122"/>
                <a:cs typeface="Encode Sans Semi Condensed Bold" pitchFamily="34" charset="-120"/>
              </a:rPr>
              <a:t>Wat je zelf kunt met digitale zorg</a:t>
            </a:r>
            <a:endParaRPr lang="en-US" sz="2200" dirty="0"/>
          </a:p>
        </p:txBody>
      </p:sp>
      <p:sp>
        <p:nvSpPr>
          <p:cNvPr id="5" name="Text 3"/>
          <p:cNvSpPr/>
          <p:nvPr/>
        </p:nvSpPr>
        <p:spPr>
          <a:xfrm>
            <a:off x="609585" y="4019352"/>
            <a:ext cx="5892653" cy="266700"/>
          </a:xfrm>
          <a:prstGeom prst="rect">
            <a:avLst/>
          </a:prstGeom>
          <a:noFill/>
          <a:ln/>
        </p:spPr>
        <p:txBody>
          <a:bodyPr wrap="none" lIns="0" tIns="0" rIns="0" bIns="0" rtlCol="0" anchor="t"/>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Zeeland Gezond Kennisfestival (24-9-2026)</a:t>
            </a:r>
            <a:endParaRPr lang="en-US" sz="1500" dirty="0"/>
          </a:p>
        </p:txBody>
      </p:sp>
      <p:sp>
        <p:nvSpPr>
          <p:cNvPr id="6" name="Text 4"/>
          <p:cNvSpPr/>
          <p:nvPr/>
        </p:nvSpPr>
        <p:spPr>
          <a:xfrm>
            <a:off x="609585" y="4662289"/>
            <a:ext cx="5283068" cy="335260"/>
          </a:xfrm>
          <a:prstGeom prst="rect">
            <a:avLst/>
          </a:prstGeom>
          <a:noFill/>
          <a:ln/>
        </p:spPr>
        <p:txBody>
          <a:bodyPr wrap="none" lIns="0" tIns="0" rIns="0" bIns="0" rtlCol="0" anchor="t"/>
          <a:lstStyle/>
          <a:p>
            <a:pPr algn="l" indent="0" marL="0">
              <a:lnSpc>
                <a:spcPct val="92000"/>
              </a:lnSpc>
              <a:buNone/>
            </a:pPr>
            <a:r>
              <a:rPr lang="en-US" sz="2400" spc="24" kern="0" dirty="0">
                <a:solidFill>
                  <a:srgbClr val="FFFFFF"/>
                </a:solidFill>
                <a:latin typeface="Encode Sans Semi Condensed Black" pitchFamily="34" charset="0"/>
                <a:ea typeface="Encode Sans Semi Condensed Black" pitchFamily="34" charset="-122"/>
                <a:cs typeface="Encode Sans Semi Condensed Black" pitchFamily="34" charset="-120"/>
              </a:rPr>
              <a:t>KOEN DE THEIJE</a:t>
            </a:r>
            <a:endParaRPr lang="en-US" sz="2400" dirty="0"/>
          </a:p>
        </p:txBody>
      </p:sp>
      <p:sp>
        <p:nvSpPr>
          <p:cNvPr id="7" name="Text 5"/>
          <p:cNvSpPr/>
          <p:nvPr/>
        </p:nvSpPr>
        <p:spPr>
          <a:xfrm>
            <a:off x="609585" y="5188049"/>
            <a:ext cx="5892653" cy="319980"/>
          </a:xfrm>
          <a:prstGeom prst="rect">
            <a:avLst/>
          </a:prstGeom>
          <a:noFill/>
          <a:ln/>
        </p:spPr>
        <p:txBody>
          <a:bodyPr wrap="none" lIns="0" tIns="0" rIns="0" bIns="0" rtlCol="0" anchor="t"/>
          <a:lstStyle/>
          <a:p>
            <a:pPr algn="l" indent="0" marL="0">
              <a:lnSpc>
                <a:spcPct val="117000"/>
              </a:lnSpc>
              <a:buNone/>
            </a:pPr>
            <a:r>
              <a:rPr lang="en-US" sz="1800" dirty="0">
                <a:solidFill>
                  <a:srgbClr val="F2F4FF"/>
                </a:solidFill>
                <a:latin typeface="Encode Sans Semi Condensed" pitchFamily="34" charset="0"/>
                <a:ea typeface="Encode Sans Semi Condensed" pitchFamily="34" charset="-122"/>
                <a:cs typeface="Encode Sans Semi Condensed" pitchFamily="34" charset="-120"/>
              </a:rPr>
              <a:t>Adviseur digitale zorg en innovatie</a:t>
            </a:r>
            <a:endParaRPr lang="en-US" sz="1800" dirty="0"/>
          </a:p>
        </p:txBody>
      </p:sp>
      <p:sp>
        <p:nvSpPr>
          <p:cNvPr id="8" name="Text 6"/>
          <p:cNvSpPr/>
          <p:nvPr/>
        </p:nvSpPr>
        <p:spPr>
          <a:xfrm>
            <a:off x="609585" y="5679480"/>
            <a:ext cx="5283068"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F2F4FF"/>
                </a:solidFill>
                <a:latin typeface="Encode Sans Semi Condensed" pitchFamily="34" charset="0"/>
                <a:ea typeface="Encode Sans Semi Condensed" pitchFamily="34" charset="-122"/>
                <a:cs typeface="Encode Sans Semi Condensed" pitchFamily="34" charset="-120"/>
              </a:rPr>
              <a:t>Applicatie &amp; informatie architect @ Adrz</a:t>
            </a:r>
            <a:endParaRPr lang="en-US" sz="1600" dirty="0"/>
          </a:p>
          <a:p>
            <a:pPr algn="l" indent="0" marL="0">
              <a:lnSpc>
                <a:spcPct val="117000"/>
              </a:lnSpc>
              <a:buNone/>
            </a:pPr>
            <a:r>
              <a:rPr lang="en-US" sz="1600" i="1" dirty="0">
                <a:solidFill>
                  <a:srgbClr val="F2F4FF"/>
                </a:solidFill>
                <a:latin typeface="Encode Sans Semi Condensed" pitchFamily="34" charset="0"/>
                <a:ea typeface="Encode Sans Semi Condensed" pitchFamily="34" charset="-122"/>
                <a:cs typeface="Encode Sans Semi Condensed" pitchFamily="34" charset="-120"/>
              </a:rPr>
              <a:t>Verbindend adviseur @  Digizo.nu</a:t>
            </a:r>
            <a:endParaRPr lang="en-US" sz="1600" dirty="0"/>
          </a:p>
        </p:txBody>
      </p:sp>
      <p:pic>
        <p:nvPicPr>
          <p:cNvPr id="9" name="Image 0" descr="preencoded.png">    </p:cNvPr>
          <p:cNvPicPr>
            <a:picLocks noChangeAspect="1"/>
          </p:cNvPicPr>
          <p:nvPr/>
        </p:nvPicPr>
        <p:blipFill>
          <a:blip r:embed="rId1"/>
          <a:stretch>
            <a:fillRect/>
          </a:stretch>
        </p:blipFill>
        <p:spPr>
          <a:xfrm>
            <a:off x="6502237" y="0"/>
            <a:ext cx="5689458"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Shape 1"/>
          <p:cNvSpPr/>
          <p:nvPr/>
        </p:nvSpPr>
        <p:spPr>
          <a:xfrm>
            <a:off x="0" y="0"/>
            <a:ext cx="12191695" cy="3319463"/>
          </a:xfrm>
          <a:prstGeom prst="rect">
            <a:avLst/>
          </a:prstGeom>
          <a:solidFill>
            <a:srgbClr val="171A27"/>
          </a:solidFill>
          <a:ln/>
        </p:spPr>
      </p:sp>
      <p:sp>
        <p:nvSpPr>
          <p:cNvPr id="4" name="Shape 2"/>
          <p:cNvSpPr/>
          <p:nvPr/>
        </p:nvSpPr>
        <p:spPr>
          <a:xfrm>
            <a:off x="0" y="3275012"/>
            <a:ext cx="12191695" cy="44450"/>
          </a:xfrm>
          <a:prstGeom prst="rect">
            <a:avLst/>
          </a:prstGeom>
          <a:solidFill>
            <a:srgbClr val="00D9FF"/>
          </a:solidFill>
          <a:ln/>
        </p:spPr>
      </p:sp>
      <p:sp>
        <p:nvSpPr>
          <p:cNvPr id="5" name="Text 3"/>
          <p:cNvSpPr/>
          <p:nvPr/>
        </p:nvSpPr>
        <p:spPr>
          <a:xfrm>
            <a:off x="253994" y="254000"/>
            <a:ext cx="11683708" cy="747713"/>
          </a:xfrm>
          <a:prstGeom prst="rect">
            <a:avLst/>
          </a:prstGeom>
          <a:noFill/>
          <a:ln/>
        </p:spPr>
        <p:txBody>
          <a:bodyPr wrap="none" lIns="0" tIns="0" rIns="0" bIns="0" rtlCol="0" anchor="t"/>
          <a:lstStyle/>
          <a:p>
            <a:pPr algn="l" indent="0" marL="0">
              <a:lnSpc>
                <a:spcPct val="77000"/>
              </a:lnSpc>
              <a:buNone/>
            </a:pPr>
            <a:r>
              <a:rPr lang="en-US" sz="6400" spc="-160" kern="0" dirty="0">
                <a:solidFill>
                  <a:srgbClr val="F2F4FF"/>
                </a:solidFill>
                <a:latin typeface="Encode Sans Semi Condensed Black" pitchFamily="34" charset="0"/>
                <a:ea typeface="Encode Sans Semi Condensed Black" pitchFamily="34" charset="-122"/>
                <a:cs typeface="Encode Sans Semi Condensed Black" pitchFamily="34" charset="-120"/>
              </a:rPr>
              <a:t>WAT IS AI EIGENLIJK?</a:t>
            </a:r>
            <a:endParaRPr lang="en-US" sz="6400" dirty="0"/>
          </a:p>
        </p:txBody>
      </p:sp>
      <p:sp>
        <p:nvSpPr>
          <p:cNvPr id="6" name="Text 4"/>
          <p:cNvSpPr/>
          <p:nvPr/>
        </p:nvSpPr>
        <p:spPr>
          <a:xfrm>
            <a:off x="253994" y="1173163"/>
            <a:ext cx="11683708" cy="292100"/>
          </a:xfrm>
          <a:prstGeom prst="rect">
            <a:avLst/>
          </a:prstGeom>
          <a:noFill/>
          <a:ln/>
        </p:spPr>
        <p:txBody>
          <a:bodyPr wrap="none" lIns="0" tIns="0" rIns="0" bIns="0" rtlCol="0" anchor="t"/>
          <a:lstStyle/>
          <a:p>
            <a:pPr algn="l" indent="0" marL="0">
              <a:lnSpc>
                <a:spcPct val="96000"/>
              </a:lnSpc>
              <a:buNone/>
            </a:pPr>
            <a:r>
              <a:rPr lang="en-US" sz="2000" b="1" dirty="0">
                <a:solidFill>
                  <a:srgbClr val="F2F4FF"/>
                </a:solidFill>
                <a:latin typeface="Encode Sans Semi Condensed Bold" pitchFamily="34" charset="0"/>
                <a:ea typeface="Encode Sans Semi Condensed Bold" pitchFamily="34" charset="-122"/>
                <a:cs typeface="Encode Sans Semi Condensed Bold" pitchFamily="34" charset="-120"/>
              </a:rPr>
              <a:t>Definitie (AI EU wetgeving)</a:t>
            </a:r>
            <a:endParaRPr lang="en-US" sz="2000" dirty="0"/>
          </a:p>
        </p:txBody>
      </p:sp>
      <p:sp>
        <p:nvSpPr>
          <p:cNvPr id="7" name="Text 5"/>
          <p:cNvSpPr/>
          <p:nvPr/>
        </p:nvSpPr>
        <p:spPr>
          <a:xfrm>
            <a:off x="253994" y="1601788"/>
            <a:ext cx="11683708" cy="800100"/>
          </a:xfrm>
          <a:prstGeom prst="rect">
            <a:avLst/>
          </a:prstGeom>
          <a:noFill/>
          <a:ln/>
        </p:spPr>
        <p:txBody>
          <a:bodyPr wrap="square" lIns="0" tIns="0" rIns="0" bIns="0" rtlCol="0" anchor="t">
            <a:normAutofit/>
          </a:bodyPr>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“Een op een machine gebaseerd systeem dat is ontworpen om met verschillende niveaus van </a:t>
            </a:r>
            <a:pPr algn="l" indent="0" marL="0">
              <a:lnSpc>
                <a:spcPct val="117000"/>
              </a:lnSpc>
              <a:buNone/>
            </a:pPr>
            <a:r>
              <a:rPr lang="en-US" sz="1500" u="sng" dirty="0">
                <a:solidFill>
                  <a:srgbClr val="F2F4FF"/>
                </a:solidFill>
                <a:latin typeface="Encode Sans Semi Condensed" pitchFamily="34" charset="0"/>
                <a:ea typeface="Encode Sans Semi Condensed" pitchFamily="34" charset="-122"/>
                <a:cs typeface="Encode Sans Semi Condensed" pitchFamily="34" charset="-120"/>
              </a:rPr>
              <a:t>autonomie </a:t>
            </a:r>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te werken en dat na het inzetten ervan </a:t>
            </a:r>
            <a:pPr algn="l" indent="0" marL="0">
              <a:lnSpc>
                <a:spcPct val="117000"/>
              </a:lnSpc>
              <a:buNone/>
            </a:pPr>
            <a:r>
              <a:rPr lang="en-US" sz="1500" u="sng" dirty="0">
                <a:solidFill>
                  <a:srgbClr val="F2F4FF"/>
                </a:solidFill>
                <a:latin typeface="Encode Sans Semi Condensed" pitchFamily="34" charset="0"/>
                <a:ea typeface="Encode Sans Semi Condensed" pitchFamily="34" charset="-122"/>
                <a:cs typeface="Encode Sans Semi Condensed" pitchFamily="34" charset="-120"/>
              </a:rPr>
              <a:t>aanpassingsvermogen </a:t>
            </a:r>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kan vertonen, en dat, voor expliciete of impliciete doelstellingen, uit de ontvangen input </a:t>
            </a:r>
            <a:pPr algn="l" indent="0" marL="0">
              <a:lnSpc>
                <a:spcPct val="117000"/>
              </a:lnSpc>
              <a:buNone/>
            </a:pPr>
            <a:r>
              <a:rPr lang="en-US" sz="1500" u="sng" dirty="0">
                <a:solidFill>
                  <a:srgbClr val="F2F4FF"/>
                </a:solidFill>
                <a:latin typeface="Encode Sans Semi Condensed" pitchFamily="34" charset="0"/>
                <a:ea typeface="Encode Sans Semi Condensed" pitchFamily="34" charset="-122"/>
                <a:cs typeface="Encode Sans Semi Condensed" pitchFamily="34" charset="-120"/>
              </a:rPr>
              <a:t>afleidt </a:t>
            </a:r>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hoe output te genereren zoals voorspellingen, inhoud, aanbevelingen of beslissingen die van invloed kunnen zijn op fysieke of virtuele omgevingen.”</a:t>
            </a:r>
            <a:endParaRPr lang="en-US" sz="1500" dirty="0"/>
          </a:p>
        </p:txBody>
      </p:sp>
      <p:sp>
        <p:nvSpPr>
          <p:cNvPr id="8" name="Text 6"/>
          <p:cNvSpPr/>
          <p:nvPr/>
        </p:nvSpPr>
        <p:spPr>
          <a:xfrm>
            <a:off x="253994" y="2728913"/>
            <a:ext cx="11683708" cy="292100"/>
          </a:xfrm>
          <a:prstGeom prst="rect">
            <a:avLst/>
          </a:prstGeom>
          <a:noFill/>
          <a:ln/>
        </p:spPr>
        <p:txBody>
          <a:bodyPr wrap="none" lIns="0" tIns="0" rIns="0" bIns="0" rtlCol="0" anchor="t"/>
          <a:lstStyle/>
          <a:p>
            <a:pPr algn="l" indent="0" marL="0">
              <a:lnSpc>
                <a:spcPct val="96000"/>
              </a:lnSpc>
              <a:buNone/>
            </a:pPr>
            <a:r>
              <a:rPr lang="en-US" sz="2000" b="1" dirty="0">
                <a:solidFill>
                  <a:srgbClr val="F2F4FF"/>
                </a:solidFill>
                <a:latin typeface="Encode Sans Semi Condensed Bold" pitchFamily="34" charset="0"/>
                <a:ea typeface="Encode Sans Semi Condensed Bold" pitchFamily="34" charset="-122"/>
                <a:cs typeface="Encode Sans Semi Condensed Bold" pitchFamily="34" charset="-120"/>
              </a:rPr>
              <a:t>Kern</a:t>
            </a:r>
            <a:endParaRPr lang="en-US" sz="2000" dirty="0"/>
          </a:p>
        </p:txBody>
      </p:sp>
      <p:sp>
        <p:nvSpPr>
          <p:cNvPr id="9" name="Text 7"/>
          <p:cNvSpPr/>
          <p:nvPr/>
        </p:nvSpPr>
        <p:spPr>
          <a:xfrm>
            <a:off x="457189" y="3649563"/>
            <a:ext cx="11277318" cy="1162050"/>
          </a:xfrm>
          <a:prstGeom prst="rect">
            <a:avLst/>
          </a:prstGeom>
          <a:noFill/>
          <a:ln/>
        </p:spPr>
        <p:txBody>
          <a:bodyPr wrap="square" lIns="0" tIns="0" rIns="0" bIns="0" rtlCol="0" anchor="t">
            <a:normAutofit/>
          </a:bodyPr>
          <a:lstStyle/>
          <a:p>
            <a:pPr algn="l" marL="304800" indent="-304800">
              <a:lnSpc>
                <a:spcPct val="117000"/>
              </a:lnSpc>
              <a:buSzPct val="100000"/>
              <a:buChar char="•"/>
            </a:pPr>
            <a:r>
              <a:rPr lang="en-US" sz="1500" dirty="0">
                <a:solidFill>
                  <a:srgbClr val="F2F4FF"/>
                </a:solidFill>
                <a:latin typeface="Encode Sans Semi Condensed" pitchFamily="34" charset="0"/>
                <a:ea typeface="Encode Sans Semi Condensed" pitchFamily="34" charset="-122"/>
                <a:cs typeface="Encode Sans Semi Condensed" pitchFamily="34" charset="-120"/>
              </a:rPr>
              <a:t>Autonomie: het systeem kan zelfstandig opereren, zonder dat elke stap door een mens wordt ingegeven.</a:t>
            </a:r>
            <a:endParaRPr lang="en-US" sz="1500" dirty="0"/>
          </a:p>
          <a:p>
            <a:pPr algn="l" marL="304800" indent="-304800">
              <a:lnSpc>
                <a:spcPct val="117000"/>
              </a:lnSpc>
              <a:buSzPct val="100000"/>
              <a:buChar char="•"/>
            </a:pPr>
            <a:r>
              <a:rPr lang="en-US" sz="1500" dirty="0">
                <a:solidFill>
                  <a:srgbClr val="F2F4FF"/>
                </a:solidFill>
                <a:latin typeface="Encode Sans Semi Condensed" pitchFamily="34" charset="0"/>
                <a:ea typeface="Encode Sans Semi Condensed" pitchFamily="34" charset="-122"/>
                <a:cs typeface="Encode Sans Semi Condensed" pitchFamily="34" charset="-120"/>
              </a:rPr>
              <a:t>Aanpassingsvermogen: het systeem kan zich aanpassen na inzet, bijvoorbeeld door leren van nieuwe data.</a:t>
            </a:r>
            <a:endParaRPr lang="en-US" sz="1500" dirty="0"/>
          </a:p>
          <a:p>
            <a:pPr algn="l" marL="304800" indent="-304800">
              <a:lnSpc>
                <a:spcPct val="117000"/>
              </a:lnSpc>
              <a:buSzPct val="100000"/>
              <a:buChar char="•"/>
            </a:pPr>
            <a:r>
              <a:rPr lang="en-US" sz="1500" dirty="0">
                <a:solidFill>
                  <a:srgbClr val="F2F4FF"/>
                </a:solidFill>
                <a:latin typeface="Encode Sans Semi Condensed" pitchFamily="34" charset="0"/>
                <a:ea typeface="Encode Sans Semi Condensed" pitchFamily="34" charset="-122"/>
                <a:cs typeface="Encode Sans Semi Condensed" pitchFamily="34" charset="-120"/>
              </a:rPr>
              <a:t>Afleiden: het systeem genereert output door patronen en verbanden af te leiden uit inputdata, niet door het volgen van eenvoudige, vooraf vastgelegde regels.</a:t>
            </a:r>
            <a:endParaRPr lang="en-US" sz="1500" dirty="0"/>
          </a:p>
        </p:txBody>
      </p:sp>
      <p:sp>
        <p:nvSpPr>
          <p:cNvPr id="10" name="Shape 8"/>
          <p:cNvSpPr/>
          <p:nvPr/>
        </p:nvSpPr>
        <p:spPr>
          <a:xfrm>
            <a:off x="0" y="5141714"/>
            <a:ext cx="12191695" cy="6350"/>
          </a:xfrm>
          <a:prstGeom prst="rect">
            <a:avLst/>
          </a:prstGeom>
          <a:solidFill>
            <a:srgbClr val="4B5269"/>
          </a:solidFill>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2809875"/>
            <a:ext cx="10972526" cy="1676400"/>
          </a:xfrm>
          <a:prstGeom prst="rect">
            <a:avLst/>
          </a:prstGeom>
          <a:noFill/>
          <a:ln/>
        </p:spPr>
        <p:txBody>
          <a:bodyPr wrap="square" lIns="0" tIns="0" rIns="0" bIns="0" rtlCol="0" anchor="t"/>
          <a:lstStyle/>
          <a:p>
            <a:pPr algn="l" indent="0" marL="0">
              <a:lnSpc>
                <a:spcPct val="117000"/>
              </a:lnSpc>
              <a:spcAft>
                <a:spcPts val="1300"/>
              </a:spcAft>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AI is slimme computertechnologie die </a:t>
            </a:r>
            <a:pPr algn="l" indent="0" marL="0">
              <a:lnSpc>
                <a:spcPct val="117000"/>
              </a:lnSpc>
              <a:spcAft>
                <a:spcPts val="1300"/>
              </a:spcAft>
              <a:buNone/>
            </a:pPr>
            <a:r>
              <a:rPr lang="en-US" sz="2500" u="sng" dirty="0">
                <a:solidFill>
                  <a:srgbClr val="F2F4FF"/>
                </a:solidFill>
                <a:latin typeface="Encode Sans Semi Condensed" pitchFamily="34" charset="0"/>
                <a:ea typeface="Encode Sans Semi Condensed" pitchFamily="34" charset="-122"/>
                <a:cs typeface="Encode Sans Semi Condensed" pitchFamily="34" charset="-120"/>
              </a:rPr>
              <a:t>zelf leert</a:t>
            </a:r>
            <a:pPr algn="l" indent="0" marL="0">
              <a:lnSpc>
                <a:spcPct val="117000"/>
              </a:lnSpc>
              <a:spcAft>
                <a:spcPts val="1300"/>
              </a:spcAft>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 </a:t>
            </a:r>
            <a:endParaRPr lang="en-US" sz="2500" dirty="0"/>
          </a:p>
          <a:p>
            <a:pPr algn="l" indent="0" marL="0">
              <a:lnSpc>
                <a:spcPct val="117000"/>
              </a:lnSpc>
              <a:spcAft>
                <a:spcPts val="1300"/>
              </a:spcAft>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van </a:t>
            </a:r>
            <a:pPr algn="l" indent="0" marL="0">
              <a:lnSpc>
                <a:spcPct val="117000"/>
              </a:lnSpc>
              <a:spcAft>
                <a:spcPts val="1300"/>
              </a:spcAft>
              <a:buNone/>
            </a:pPr>
            <a:r>
              <a:rPr lang="en-US" sz="2500" u="sng" dirty="0">
                <a:solidFill>
                  <a:srgbClr val="F2F4FF"/>
                </a:solidFill>
                <a:latin typeface="Encode Sans Semi Condensed" pitchFamily="34" charset="0"/>
                <a:ea typeface="Encode Sans Semi Condensed" pitchFamily="34" charset="-122"/>
                <a:cs typeface="Encode Sans Semi Condensed" pitchFamily="34" charset="-120"/>
              </a:rPr>
              <a:t>gegevens</a:t>
            </a:r>
            <a:pPr algn="l" indent="0" marL="0">
              <a:lnSpc>
                <a:spcPct val="117000"/>
              </a:lnSpc>
              <a:spcAft>
                <a:spcPts val="1300"/>
              </a:spcAft>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 </a:t>
            </a:r>
            <a:endParaRPr lang="en-US" sz="2500" dirty="0"/>
          </a:p>
          <a:p>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om </a:t>
            </a:r>
            <a:pPr algn="l" indent="0" marL="0">
              <a:lnSpc>
                <a:spcPct val="117000"/>
              </a:lnSpc>
              <a:buNone/>
            </a:pPr>
            <a:r>
              <a:rPr lang="en-US" sz="2500" u="sng" dirty="0">
                <a:solidFill>
                  <a:srgbClr val="F2F4FF"/>
                </a:solidFill>
                <a:latin typeface="Encode Sans Semi Condensed" pitchFamily="34" charset="0"/>
                <a:ea typeface="Encode Sans Semi Condensed" pitchFamily="34" charset="-122"/>
                <a:cs typeface="Encode Sans Semi Condensed" pitchFamily="34" charset="-120"/>
              </a:rPr>
              <a:t>zelfstandi</a:t>
            </a:r>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g taken uit te voeren, voorspellingen te doen of beslissingen te nemen</a:t>
            </a:r>
            <a:endParaRPr lang="en-US" sz="2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10972526" cy="747713"/>
          </a:xfrm>
          <a:prstGeom prst="rect">
            <a:avLst/>
          </a:prstGeom>
          <a:noFill/>
          <a:ln/>
        </p:spPr>
        <p:txBody>
          <a:bodyPr wrap="none" lIns="0" tIns="0" rIns="0" bIns="0" rtlCol="0" anchor="t"/>
          <a:lstStyle/>
          <a:p>
            <a:pPr algn="l" indent="0" marL="0">
              <a:lnSpc>
                <a:spcPct val="77000"/>
              </a:lnSpc>
              <a:buNone/>
            </a:pPr>
            <a:r>
              <a:rPr lang="en-US" sz="6400" spc="-160" kern="0" dirty="0">
                <a:solidFill>
                  <a:srgbClr val="FFFFFF"/>
                </a:solidFill>
                <a:latin typeface="Encode Sans Semi Condensed Black" pitchFamily="34" charset="0"/>
                <a:ea typeface="Encode Sans Semi Condensed Black" pitchFamily="34" charset="-122"/>
                <a:cs typeface="Encode Sans Semi Condensed Black" pitchFamily="34" charset="-120"/>
              </a:rPr>
              <a:t>WAT IS AI EIGENLIJK?</a:t>
            </a:r>
            <a:endParaRPr lang="en-US" sz="64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09585" y="1528763"/>
            <a:ext cx="476238" cy="476250"/>
          </a:xfrm>
          <a:prstGeom prst="rect">
            <a:avLst/>
          </a:prstGeom>
        </p:spPr>
      </p:pic>
      <p:sp>
        <p:nvSpPr>
          <p:cNvPr id="5" name="Text 2"/>
          <p:cNvSpPr/>
          <p:nvPr/>
        </p:nvSpPr>
        <p:spPr>
          <a:xfrm>
            <a:off x="609585" y="2243138"/>
            <a:ext cx="5367203" cy="233660"/>
          </a:xfrm>
          <a:prstGeom prst="rect">
            <a:avLst/>
          </a:prstGeom>
          <a:noFill/>
          <a:ln/>
        </p:spPr>
        <p:txBody>
          <a:bodyPr wrap="none" lIns="0" tIns="0" rIns="0" bIns="0" rtlCol="0" anchor="t"/>
          <a:lstStyle/>
          <a:p>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PATRONEN HERKENNEN</a:t>
            </a:r>
            <a:endParaRPr lang="en-US" sz="1600" dirty="0"/>
          </a:p>
        </p:txBody>
      </p:sp>
      <p:sp>
        <p:nvSpPr>
          <p:cNvPr id="6" name="Text 3"/>
          <p:cNvSpPr/>
          <p:nvPr/>
        </p:nvSpPr>
        <p:spPr>
          <a:xfrm>
            <a:off x="609585" y="2591098"/>
            <a:ext cx="5367203" cy="533400"/>
          </a:xfrm>
          <a:prstGeom prst="rect">
            <a:avLst/>
          </a:prstGeom>
          <a:noFill/>
          <a:ln/>
        </p:spPr>
        <p:txBody>
          <a:bodyPr wrap="square" lIns="0" tIns="0" rIns="0" bIns="0" rtlCol="0" anchor="t">
            <a:normAutofit/>
          </a:bodyPr>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AI herkent afwijkingen op röntgenfoto's en scans sneller dan het menselijk oog.</a:t>
            </a:r>
            <a:endParaRPr lang="en-US" sz="15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14907" y="1528763"/>
            <a:ext cx="476238" cy="476250"/>
          </a:xfrm>
          <a:prstGeom prst="rect">
            <a:avLst/>
          </a:prstGeom>
        </p:spPr>
      </p:pic>
      <p:sp>
        <p:nvSpPr>
          <p:cNvPr id="8" name="Text 4"/>
          <p:cNvSpPr/>
          <p:nvPr/>
        </p:nvSpPr>
        <p:spPr>
          <a:xfrm>
            <a:off x="6214907" y="2243138"/>
            <a:ext cx="5367203" cy="233660"/>
          </a:xfrm>
          <a:prstGeom prst="rect">
            <a:avLst/>
          </a:prstGeom>
          <a:noFill/>
          <a:ln/>
        </p:spPr>
        <p:txBody>
          <a:bodyPr wrap="none" lIns="0" tIns="0" rIns="0" bIns="0" rtlCol="0" anchor="t"/>
          <a:lstStyle/>
          <a:p>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TEKST BEGRIJPEN</a:t>
            </a:r>
            <a:endParaRPr lang="en-US" sz="1600" dirty="0"/>
          </a:p>
        </p:txBody>
      </p:sp>
      <p:sp>
        <p:nvSpPr>
          <p:cNvPr id="9" name="Text 5"/>
          <p:cNvSpPr/>
          <p:nvPr/>
        </p:nvSpPr>
        <p:spPr>
          <a:xfrm>
            <a:off x="6214907" y="2591098"/>
            <a:ext cx="5367203" cy="533400"/>
          </a:xfrm>
          <a:prstGeom prst="rect">
            <a:avLst/>
          </a:prstGeom>
          <a:noFill/>
          <a:ln/>
        </p:spPr>
        <p:txBody>
          <a:bodyPr wrap="square" lIns="0" tIns="0" rIns="0" bIns="0" rtlCol="0" anchor="t">
            <a:normAutofit/>
          </a:bodyPr>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AI vat gesprekken of documenten samen en vertaalt medische termen naar begrijpelijke taal.</a:t>
            </a:r>
            <a:endParaRPr lang="en-US" sz="15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585" y="3505498"/>
            <a:ext cx="476238" cy="476250"/>
          </a:xfrm>
          <a:prstGeom prst="rect">
            <a:avLst/>
          </a:prstGeom>
        </p:spPr>
      </p:pic>
      <p:sp>
        <p:nvSpPr>
          <p:cNvPr id="11" name="Text 6"/>
          <p:cNvSpPr/>
          <p:nvPr/>
        </p:nvSpPr>
        <p:spPr>
          <a:xfrm>
            <a:off x="609585" y="4219873"/>
            <a:ext cx="5367203" cy="233660"/>
          </a:xfrm>
          <a:prstGeom prst="rect">
            <a:avLst/>
          </a:prstGeom>
          <a:noFill/>
          <a:ln/>
        </p:spPr>
        <p:txBody>
          <a:bodyPr wrap="none" lIns="0" tIns="0" rIns="0" bIns="0" rtlCol="0" anchor="t"/>
          <a:lstStyle/>
          <a:p>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VOORSPELLEN</a:t>
            </a:r>
            <a:endParaRPr lang="en-US" sz="1600" dirty="0"/>
          </a:p>
        </p:txBody>
      </p:sp>
      <p:sp>
        <p:nvSpPr>
          <p:cNvPr id="12" name="Text 7"/>
          <p:cNvSpPr/>
          <p:nvPr/>
        </p:nvSpPr>
        <p:spPr>
          <a:xfrm>
            <a:off x="609585" y="4567833"/>
            <a:ext cx="5367203" cy="533400"/>
          </a:xfrm>
          <a:prstGeom prst="rect">
            <a:avLst/>
          </a:prstGeom>
          <a:noFill/>
          <a:ln/>
        </p:spPr>
        <p:txBody>
          <a:bodyPr wrap="square" lIns="0" tIns="0" rIns="0" bIns="0" rtlCol="0" anchor="t">
            <a:normAutofit/>
          </a:bodyPr>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AI schat ziekterisico's in op basis van jouw gegevens en medische geschiedenis.</a:t>
            </a:r>
            <a:endParaRPr lang="en-US" sz="150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14907" y="3505498"/>
            <a:ext cx="476238" cy="476250"/>
          </a:xfrm>
          <a:prstGeom prst="rect">
            <a:avLst/>
          </a:prstGeom>
        </p:spPr>
      </p:pic>
      <p:sp>
        <p:nvSpPr>
          <p:cNvPr id="14" name="Text 8"/>
          <p:cNvSpPr/>
          <p:nvPr/>
        </p:nvSpPr>
        <p:spPr>
          <a:xfrm>
            <a:off x="6214907" y="4219873"/>
            <a:ext cx="5367203" cy="233660"/>
          </a:xfrm>
          <a:prstGeom prst="rect">
            <a:avLst/>
          </a:prstGeom>
          <a:noFill/>
          <a:ln/>
        </p:spPr>
        <p:txBody>
          <a:bodyPr wrap="none" lIns="0" tIns="0" rIns="0" bIns="0" rtlCol="0" anchor="t"/>
          <a:lstStyle/>
          <a:p>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ADVISEREN</a:t>
            </a:r>
            <a:endParaRPr lang="en-US" sz="1600" dirty="0"/>
          </a:p>
        </p:txBody>
      </p:sp>
      <p:sp>
        <p:nvSpPr>
          <p:cNvPr id="15" name="Text 9"/>
          <p:cNvSpPr/>
          <p:nvPr/>
        </p:nvSpPr>
        <p:spPr>
          <a:xfrm>
            <a:off x="6214907" y="4567833"/>
            <a:ext cx="5367203" cy="533400"/>
          </a:xfrm>
          <a:prstGeom prst="rect">
            <a:avLst/>
          </a:prstGeom>
          <a:noFill/>
          <a:ln/>
        </p:spPr>
        <p:txBody>
          <a:bodyPr wrap="square" lIns="0" tIns="0" rIns="0" bIns="0" rtlCol="0" anchor="t">
            <a:normAutofit/>
          </a:bodyPr>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AI geeft adviezen op basis van klachten, maar de zorgverlener beslist altijd.</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7873803" cy="584200"/>
          </a:xfrm>
          <a:prstGeom prst="rect">
            <a:avLst/>
          </a:prstGeom>
          <a:noFill/>
          <a:ln/>
        </p:spPr>
        <p:txBody>
          <a:bodyPr wrap="none" lIns="0" tIns="0" rIns="0" bIns="0" rtlCol="0" anchor="t"/>
          <a:lstStyle/>
          <a:p>
            <a:pPr algn="l" indent="0" marL="0">
              <a:lnSpc>
                <a:spcPct val="77000"/>
              </a:lnSpc>
              <a:buNone/>
            </a:pPr>
            <a:r>
              <a:rPr lang="en-US" sz="5000" spc="-125" kern="0" dirty="0">
                <a:solidFill>
                  <a:srgbClr val="FFFFFF"/>
                </a:solidFill>
                <a:latin typeface="Encode Sans Semi Condensed Black" pitchFamily="34" charset="0"/>
                <a:ea typeface="Encode Sans Semi Condensed Black" pitchFamily="34" charset="-122"/>
                <a:cs typeface="Encode Sans Semi Condensed Black" pitchFamily="34" charset="-120"/>
              </a:rPr>
              <a:t>DIGITAAL OF AI?</a:t>
            </a:r>
            <a:endParaRPr lang="en-US" sz="5000" dirty="0"/>
          </a:p>
        </p:txBody>
      </p:sp>
      <p:pic>
        <p:nvPicPr>
          <p:cNvPr id="4" name="Image 0" descr="preencoded.png">    </p:cNvPr>
          <p:cNvPicPr>
            <a:picLocks noChangeAspect="1"/>
          </p:cNvPicPr>
          <p:nvPr/>
        </p:nvPicPr>
        <p:blipFill>
          <a:blip r:embed="rId1"/>
          <a:stretch>
            <a:fillRect/>
          </a:stretch>
        </p:blipFill>
        <p:spPr>
          <a:xfrm>
            <a:off x="828654" y="2705596"/>
            <a:ext cx="476238" cy="476250"/>
          </a:xfrm>
          <a:prstGeom prst="rect">
            <a:avLst/>
          </a:prstGeom>
        </p:spPr>
      </p:pic>
      <p:sp>
        <p:nvSpPr>
          <p:cNvPr id="5" name="Text 2"/>
          <p:cNvSpPr/>
          <p:nvPr/>
        </p:nvSpPr>
        <p:spPr>
          <a:xfrm>
            <a:off x="609585" y="3512046"/>
            <a:ext cx="3352716" cy="480020"/>
          </a:xfrm>
          <a:prstGeom prst="rect">
            <a:avLst/>
          </a:prstGeom>
          <a:noFill/>
          <a:ln/>
        </p:spPr>
        <p:txBody>
          <a:bodyPr wrap="none" lIns="0" tIns="0" rIns="0" bIns="0" rtlCol="0" anchor="t"/>
          <a:lstStyle/>
          <a:p>
            <a:pPr algn="l" indent="0" marL="0">
              <a:lnSpc>
                <a:spcPct val="117000"/>
              </a:lnSpc>
              <a:buNone/>
            </a:pPr>
            <a:r>
              <a:rPr lang="en-US" sz="2700" dirty="0">
                <a:solidFill>
                  <a:srgbClr val="F2F4FF"/>
                </a:solidFill>
                <a:latin typeface="Encode Sans Semi Condensed" pitchFamily="34" charset="0"/>
                <a:ea typeface="Encode Sans Semi Condensed" pitchFamily="34" charset="-122"/>
                <a:cs typeface="Encode Sans Semi Condensed" pitchFamily="34" charset="-120"/>
              </a:rPr>
              <a:t>Een uitslag bekijken</a:t>
            </a:r>
            <a:endParaRPr lang="en-US" sz="2700" dirty="0"/>
          </a:p>
        </p:txBody>
      </p:sp>
      <p:pic>
        <p:nvPicPr>
          <p:cNvPr id="6" name="Image 1" descr="preencoded.png">    </p:cNvPr>
          <p:cNvPicPr>
            <a:picLocks noChangeAspect="1"/>
          </p:cNvPicPr>
          <p:nvPr/>
        </p:nvPicPr>
        <p:blipFill>
          <a:blip r:embed="rId2"/>
          <a:stretch>
            <a:fillRect/>
          </a:stretch>
        </p:blipFill>
        <p:spPr>
          <a:xfrm>
            <a:off x="4638559" y="2705596"/>
            <a:ext cx="476238" cy="476250"/>
          </a:xfrm>
          <a:prstGeom prst="rect">
            <a:avLst/>
          </a:prstGeom>
        </p:spPr>
      </p:pic>
      <p:sp>
        <p:nvSpPr>
          <p:cNvPr id="7" name="Text 3"/>
          <p:cNvSpPr/>
          <p:nvPr/>
        </p:nvSpPr>
        <p:spPr>
          <a:xfrm>
            <a:off x="4419489" y="3512046"/>
            <a:ext cx="3352716" cy="480020"/>
          </a:xfrm>
          <a:prstGeom prst="rect">
            <a:avLst/>
          </a:prstGeom>
          <a:noFill/>
          <a:ln/>
        </p:spPr>
        <p:txBody>
          <a:bodyPr wrap="none" lIns="0" tIns="0" rIns="0" bIns="0" rtlCol="0" anchor="t"/>
          <a:lstStyle/>
          <a:p>
            <a:pPr algn="l" indent="0" marL="0">
              <a:lnSpc>
                <a:spcPct val="117000"/>
              </a:lnSpc>
              <a:buNone/>
            </a:pPr>
            <a:r>
              <a:rPr lang="en-US" sz="2700" dirty="0">
                <a:solidFill>
                  <a:srgbClr val="F2F4FF"/>
                </a:solidFill>
                <a:latin typeface="Encode Sans Semi Condensed" pitchFamily="34" charset="0"/>
                <a:ea typeface="Encode Sans Semi Condensed" pitchFamily="34" charset="-122"/>
                <a:cs typeface="Encode Sans Semi Condensed" pitchFamily="34" charset="-120"/>
              </a:rPr>
              <a:t>Je bloeddruk meten</a:t>
            </a:r>
            <a:endParaRPr lang="en-US" sz="2700" dirty="0"/>
          </a:p>
        </p:txBody>
      </p:sp>
      <p:pic>
        <p:nvPicPr>
          <p:cNvPr id="8" name="Image 2" descr="preencoded.png">    </p:cNvPr>
          <p:cNvPicPr>
            <a:picLocks noChangeAspect="1"/>
          </p:cNvPicPr>
          <p:nvPr/>
        </p:nvPicPr>
        <p:blipFill>
          <a:blip r:embed="rId3"/>
          <a:stretch>
            <a:fillRect/>
          </a:stretch>
        </p:blipFill>
        <p:spPr>
          <a:xfrm>
            <a:off x="8448464" y="2705596"/>
            <a:ext cx="476238" cy="476250"/>
          </a:xfrm>
          <a:prstGeom prst="rect">
            <a:avLst/>
          </a:prstGeom>
        </p:spPr>
      </p:pic>
      <p:sp>
        <p:nvSpPr>
          <p:cNvPr id="9" name="Text 4"/>
          <p:cNvSpPr/>
          <p:nvPr/>
        </p:nvSpPr>
        <p:spPr>
          <a:xfrm>
            <a:off x="8229394" y="3512046"/>
            <a:ext cx="3352716" cy="960041"/>
          </a:xfrm>
          <a:prstGeom prst="rect">
            <a:avLst/>
          </a:prstGeom>
          <a:noFill/>
          <a:ln/>
        </p:spPr>
        <p:txBody>
          <a:bodyPr wrap="square" lIns="0" tIns="0" rIns="0" bIns="0" rtlCol="0" anchor="t">
            <a:normAutofit/>
          </a:bodyPr>
          <a:lstStyle/>
          <a:p>
            <a:pPr algn="l" indent="0" marL="0">
              <a:lnSpc>
                <a:spcPct val="117000"/>
              </a:lnSpc>
              <a:buNone/>
            </a:pPr>
            <a:r>
              <a:rPr lang="en-US" sz="2700" dirty="0">
                <a:solidFill>
                  <a:srgbClr val="F2F4FF"/>
                </a:solidFill>
                <a:latin typeface="Encode Sans Semi Condensed" pitchFamily="34" charset="0"/>
                <a:ea typeface="Encode Sans Semi Condensed" pitchFamily="34" charset="-122"/>
                <a:cs typeface="Encode Sans Semi Condensed" pitchFamily="34" charset="-120"/>
              </a:rPr>
              <a:t>Een brief laten uitleggen</a:t>
            </a:r>
            <a:endParaRPr lang="en-US" sz="2700" dirty="0"/>
          </a:p>
        </p:txBody>
      </p:sp>
      <p:sp>
        <p:nvSpPr>
          <p:cNvPr id="10" name="Text 5"/>
          <p:cNvSpPr/>
          <p:nvPr/>
        </p:nvSpPr>
        <p:spPr>
          <a:xfrm>
            <a:off x="609585" y="5764808"/>
            <a:ext cx="11582110" cy="483592"/>
          </a:xfrm>
          <a:prstGeom prst="rect">
            <a:avLst/>
          </a:prstGeom>
          <a:noFill/>
          <a:ln/>
        </p:spPr>
        <p:txBody>
          <a:bodyPr wrap="none" lIns="0" tIns="0" rIns="0" bIns="0" rtlCol="0" anchor="t"/>
          <a:lstStyle/>
          <a:p>
            <a:pPr algn="l" indent="0" marL="0">
              <a:lnSpc>
                <a:spcPct val="93000"/>
              </a:lnSpc>
              <a:buNone/>
            </a:pPr>
            <a:r>
              <a:rPr lang="en-US" sz="3400" spc="-17" kern="0" dirty="0">
                <a:solidFill>
                  <a:srgbClr val="F2F4FF"/>
                </a:solidFill>
                <a:latin typeface="Encode Sans Semi Condensed" pitchFamily="34" charset="0"/>
                <a:ea typeface="Encode Sans Semi Condensed" pitchFamily="34" charset="-122"/>
                <a:cs typeface="Encode Sans Semi Condensed" pitchFamily="34" charset="-120"/>
              </a:rPr>
              <a:t>Welke gebruikt AI?</a:t>
            </a:r>
            <a:endParaRPr lang="en-US" sz="3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10972526" cy="1482725"/>
          </a:xfrm>
          <a:prstGeom prst="rect">
            <a:avLst/>
          </a:prstGeom>
          <a:noFill/>
          <a:ln/>
        </p:spPr>
        <p:txBody>
          <a:bodyPr wrap="square" lIns="0" tIns="0" rIns="0" bIns="0" rtlCol="0" anchor="t">
            <a:normAutofit/>
          </a:bodyPr>
          <a:lstStyle/>
          <a:p>
            <a:pPr algn="l" indent="0" marL="0">
              <a:lnSpc>
                <a:spcPct val="77000"/>
              </a:lnSpc>
              <a:buNone/>
            </a:pPr>
            <a:r>
              <a:rPr lang="en-US" sz="6350" spc="-159" kern="0" dirty="0">
                <a:solidFill>
                  <a:srgbClr val="FFFFFF"/>
                </a:solidFill>
                <a:latin typeface="Encode Sans Semi Condensed Black" pitchFamily="34" charset="0"/>
                <a:ea typeface="Encode Sans Semi Condensed Black" pitchFamily="34" charset="-122"/>
                <a:cs typeface="Encode Sans Semi Condensed Black" pitchFamily="34" charset="-120"/>
              </a:rPr>
              <a:t>WAT DE PATIËNT ERVAN VINDT</a:t>
            </a:r>
            <a:endParaRPr lang="en-US" sz="6350" dirty="0"/>
          </a:p>
        </p:txBody>
      </p:sp>
      <p:sp>
        <p:nvSpPr>
          <p:cNvPr id="4" name="Shape 2"/>
          <p:cNvSpPr/>
          <p:nvPr/>
        </p:nvSpPr>
        <p:spPr>
          <a:xfrm>
            <a:off x="751166" y="2279551"/>
            <a:ext cx="19050" cy="4766270"/>
          </a:xfrm>
          <a:prstGeom prst="roundRect">
            <a:avLst>
              <a:gd name="adj" fmla="val 49999"/>
            </a:avLst>
          </a:prstGeom>
          <a:solidFill>
            <a:srgbClr val="494952"/>
          </a:solidFill>
          <a:ln/>
        </p:spPr>
      </p:sp>
      <p:sp>
        <p:nvSpPr>
          <p:cNvPr id="5" name="Shape 3"/>
          <p:cNvSpPr/>
          <p:nvPr/>
        </p:nvSpPr>
        <p:spPr>
          <a:xfrm>
            <a:off x="732117" y="3026271"/>
            <a:ext cx="566525" cy="19050"/>
          </a:xfrm>
          <a:prstGeom prst="roundRect">
            <a:avLst>
              <a:gd name="adj" fmla="val 49999"/>
            </a:avLst>
          </a:prstGeom>
          <a:solidFill>
            <a:srgbClr val="494952"/>
          </a:solidFill>
          <a:ln/>
        </p:spPr>
      </p:sp>
      <p:sp>
        <p:nvSpPr>
          <p:cNvPr id="6" name="Shape 4"/>
          <p:cNvSpPr/>
          <p:nvPr/>
        </p:nvSpPr>
        <p:spPr>
          <a:xfrm>
            <a:off x="680376" y="2965004"/>
            <a:ext cx="141582" cy="141585"/>
          </a:xfrm>
          <a:prstGeom prst="ellipse">
            <a:avLst/>
          </a:prstGeom>
          <a:solidFill>
            <a:srgbClr val="00D9FF"/>
          </a:solidFill>
          <a:ln/>
        </p:spPr>
      </p:sp>
      <p:sp>
        <p:nvSpPr>
          <p:cNvPr id="7" name="Shape 5"/>
          <p:cNvSpPr/>
          <p:nvPr/>
        </p:nvSpPr>
        <p:spPr>
          <a:xfrm>
            <a:off x="1317790" y="2279551"/>
            <a:ext cx="3848500" cy="1512491"/>
          </a:xfrm>
          <a:prstGeom prst="roundRect">
            <a:avLst>
              <a:gd name="adj" fmla="val 1873"/>
            </a:avLst>
          </a:prstGeom>
          <a:solidFill>
            <a:srgbClr val="303039"/>
          </a:solidFill>
          <a:ln/>
        </p:spPr>
      </p:sp>
      <p:sp>
        <p:nvSpPr>
          <p:cNvPr id="8" name="Text 6"/>
          <p:cNvSpPr/>
          <p:nvPr/>
        </p:nvSpPr>
        <p:spPr>
          <a:xfrm>
            <a:off x="1506599" y="2468364"/>
            <a:ext cx="3470883" cy="231577"/>
          </a:xfrm>
          <a:prstGeom prst="rect">
            <a:avLst/>
          </a:prstGeom>
          <a:noFill/>
          <a:ln/>
        </p:spPr>
        <p:txBody>
          <a:bodyPr wrap="none" lIns="0" tIns="0" rIns="0" bIns="0" rtlCol="0" anchor="t"/>
          <a:lstStyle/>
          <a:p>
            <a:pPr algn="l" indent="0" marL="0">
              <a:lnSpc>
                <a:spcPct val="96000"/>
              </a:lnSpc>
              <a:buNone/>
            </a:pPr>
            <a:r>
              <a:rPr lang="en-US" sz="1600" spc="-40" kern="0" dirty="0">
                <a:solidFill>
                  <a:srgbClr val="FFFFFF"/>
                </a:solidFill>
                <a:latin typeface="Encode Sans Semi Condensed Black" pitchFamily="34" charset="0"/>
                <a:ea typeface="Encode Sans Semi Condensed Black" pitchFamily="34" charset="-122"/>
                <a:cs typeface="Encode Sans Semi Condensed Black" pitchFamily="34" charset="-120"/>
              </a:rPr>
              <a:t>46%</a:t>
            </a:r>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 IS POSITIEF</a:t>
            </a:r>
            <a:endParaRPr lang="en-US" sz="1600" dirty="0"/>
          </a:p>
        </p:txBody>
      </p:sp>
      <p:sp>
        <p:nvSpPr>
          <p:cNvPr id="9" name="Text 7"/>
          <p:cNvSpPr/>
          <p:nvPr/>
        </p:nvSpPr>
        <p:spPr>
          <a:xfrm>
            <a:off x="1506599" y="2813248"/>
            <a:ext cx="3470883" cy="789980"/>
          </a:xfrm>
          <a:prstGeom prst="rect">
            <a:avLst/>
          </a:prstGeom>
          <a:noFill/>
          <a:ln/>
        </p:spPr>
        <p:txBody>
          <a:bodyPr wrap="square" lIns="0" tIns="0" rIns="0" bIns="0" rtlCol="0" anchor="t">
            <a:normAutofit/>
          </a:bodyPr>
          <a:lstStyle/>
          <a:p>
            <a:pPr algn="l" indent="0" marL="0">
              <a:lnSpc>
                <a:spcPct val="116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44% neutraal of twijfel. 11% negatief. Slechts 13% heeft er bewust mee te maken gehad.</a:t>
            </a:r>
            <a:endParaRPr lang="en-US" sz="1500" dirty="0"/>
          </a:p>
        </p:txBody>
      </p:sp>
      <p:sp>
        <p:nvSpPr>
          <p:cNvPr id="10" name="Shape 8"/>
          <p:cNvSpPr/>
          <p:nvPr/>
        </p:nvSpPr>
        <p:spPr>
          <a:xfrm>
            <a:off x="732117" y="4784824"/>
            <a:ext cx="566525" cy="19050"/>
          </a:xfrm>
          <a:prstGeom prst="roundRect">
            <a:avLst>
              <a:gd name="adj" fmla="val 49999"/>
            </a:avLst>
          </a:prstGeom>
          <a:solidFill>
            <a:srgbClr val="494952"/>
          </a:solidFill>
          <a:ln/>
        </p:spPr>
      </p:sp>
      <p:sp>
        <p:nvSpPr>
          <p:cNvPr id="11" name="Shape 9"/>
          <p:cNvSpPr/>
          <p:nvPr/>
        </p:nvSpPr>
        <p:spPr>
          <a:xfrm>
            <a:off x="680376" y="4723557"/>
            <a:ext cx="141582" cy="141585"/>
          </a:xfrm>
          <a:prstGeom prst="ellipse">
            <a:avLst/>
          </a:prstGeom>
          <a:solidFill>
            <a:srgbClr val="00D9FF"/>
          </a:solidFill>
          <a:ln/>
        </p:spPr>
      </p:sp>
      <p:sp>
        <p:nvSpPr>
          <p:cNvPr id="12" name="Shape 10"/>
          <p:cNvSpPr/>
          <p:nvPr/>
        </p:nvSpPr>
        <p:spPr>
          <a:xfrm>
            <a:off x="1317790" y="4169767"/>
            <a:ext cx="3848500" cy="1249164"/>
          </a:xfrm>
          <a:prstGeom prst="roundRect">
            <a:avLst>
              <a:gd name="adj" fmla="val 2268"/>
            </a:avLst>
          </a:prstGeom>
          <a:solidFill>
            <a:srgbClr val="303039"/>
          </a:solidFill>
          <a:ln/>
        </p:spPr>
      </p:sp>
      <p:sp>
        <p:nvSpPr>
          <p:cNvPr id="13" name="Text 11"/>
          <p:cNvSpPr/>
          <p:nvPr/>
        </p:nvSpPr>
        <p:spPr>
          <a:xfrm>
            <a:off x="1506599" y="4358580"/>
            <a:ext cx="3470883" cy="231577"/>
          </a:xfrm>
          <a:prstGeom prst="rect">
            <a:avLst/>
          </a:prstGeom>
          <a:noFill/>
          <a:ln/>
        </p:spPr>
        <p:txBody>
          <a:bodyPr wrap="none" lIns="0" tIns="0" rIns="0" bIns="0" rtlCol="0" anchor="t"/>
          <a:lstStyle/>
          <a:p>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ERVARING MAAKT HET VERSCHIL</a:t>
            </a:r>
            <a:endParaRPr lang="en-US" sz="1600" dirty="0"/>
          </a:p>
        </p:txBody>
      </p:sp>
      <p:sp>
        <p:nvSpPr>
          <p:cNvPr id="14" name="Text 12"/>
          <p:cNvSpPr/>
          <p:nvPr/>
        </p:nvSpPr>
        <p:spPr>
          <a:xfrm>
            <a:off x="1506599" y="4703465"/>
            <a:ext cx="3470883" cy="526653"/>
          </a:xfrm>
          <a:prstGeom prst="rect">
            <a:avLst/>
          </a:prstGeom>
          <a:noFill/>
          <a:ln/>
        </p:spPr>
        <p:txBody>
          <a:bodyPr wrap="square" lIns="0" tIns="0" rIns="0" bIns="0" rtlCol="0" anchor="t">
            <a:normAutofit/>
          </a:bodyPr>
          <a:lstStyle/>
          <a:p>
            <a:pPr algn="l" indent="0" marL="0">
              <a:lnSpc>
                <a:spcPct val="116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Mensen mét ervaring zijn positiever (62%) dan mensen zonder ervaring (44%).</a:t>
            </a:r>
            <a:endParaRPr lang="en-US" sz="1500" dirty="0"/>
          </a:p>
        </p:txBody>
      </p:sp>
      <p:sp>
        <p:nvSpPr>
          <p:cNvPr id="15" name="Shape 13"/>
          <p:cNvSpPr/>
          <p:nvPr/>
        </p:nvSpPr>
        <p:spPr>
          <a:xfrm>
            <a:off x="732117" y="6411714"/>
            <a:ext cx="566525" cy="19050"/>
          </a:xfrm>
          <a:prstGeom prst="roundRect">
            <a:avLst>
              <a:gd name="adj" fmla="val 49999"/>
            </a:avLst>
          </a:prstGeom>
          <a:solidFill>
            <a:srgbClr val="494952"/>
          </a:solidFill>
          <a:ln/>
        </p:spPr>
      </p:sp>
      <p:sp>
        <p:nvSpPr>
          <p:cNvPr id="16" name="Shape 14"/>
          <p:cNvSpPr/>
          <p:nvPr/>
        </p:nvSpPr>
        <p:spPr>
          <a:xfrm>
            <a:off x="680376" y="6350446"/>
            <a:ext cx="141582" cy="141585"/>
          </a:xfrm>
          <a:prstGeom prst="ellipse">
            <a:avLst/>
          </a:prstGeom>
          <a:solidFill>
            <a:srgbClr val="00D9FF"/>
          </a:solidFill>
          <a:ln/>
        </p:spPr>
      </p:sp>
      <p:sp>
        <p:nvSpPr>
          <p:cNvPr id="17" name="Shape 15"/>
          <p:cNvSpPr/>
          <p:nvPr/>
        </p:nvSpPr>
        <p:spPr>
          <a:xfrm>
            <a:off x="1317790" y="5796657"/>
            <a:ext cx="3848500" cy="1249164"/>
          </a:xfrm>
          <a:prstGeom prst="roundRect">
            <a:avLst>
              <a:gd name="adj" fmla="val 2268"/>
            </a:avLst>
          </a:prstGeom>
          <a:solidFill>
            <a:srgbClr val="303039"/>
          </a:solidFill>
          <a:ln/>
        </p:spPr>
      </p:sp>
      <p:sp>
        <p:nvSpPr>
          <p:cNvPr id="18" name="Text 16"/>
          <p:cNvSpPr/>
          <p:nvPr/>
        </p:nvSpPr>
        <p:spPr>
          <a:xfrm>
            <a:off x="1506599" y="5985470"/>
            <a:ext cx="3470883" cy="231577"/>
          </a:xfrm>
          <a:prstGeom prst="rect">
            <a:avLst/>
          </a:prstGeom>
          <a:noFill/>
          <a:ln/>
        </p:spPr>
        <p:txBody>
          <a:bodyPr wrap="none" lIns="0" tIns="0" rIns="0" bIns="0" rtlCol="0" anchor="t"/>
          <a:lstStyle/>
          <a:p>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UITLEG</a:t>
            </a:r>
            <a:endParaRPr lang="en-US" sz="1600" dirty="0"/>
          </a:p>
        </p:txBody>
      </p:sp>
      <p:sp>
        <p:nvSpPr>
          <p:cNvPr id="19" name="Text 17"/>
          <p:cNvSpPr/>
          <p:nvPr/>
        </p:nvSpPr>
        <p:spPr>
          <a:xfrm>
            <a:off x="1506599" y="6330355"/>
            <a:ext cx="3470883" cy="526653"/>
          </a:xfrm>
          <a:prstGeom prst="rect">
            <a:avLst/>
          </a:prstGeom>
          <a:noFill/>
          <a:ln/>
        </p:spPr>
        <p:txBody>
          <a:bodyPr wrap="square" lIns="0" tIns="0" rIns="0" bIns="0" rtlCol="0" anchor="t">
            <a:normAutofit/>
          </a:bodyPr>
          <a:lstStyle/>
          <a:p>
            <a:pPr algn="l" indent="0" marL="0">
              <a:lnSpc>
                <a:spcPct val="116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Patiënten willen niet alleen weten dat AI wordt gebruikt, maar ook begrijpen hoe.</a:t>
            </a:r>
            <a:endParaRPr lang="en-US" sz="1500" dirty="0"/>
          </a:p>
        </p:txBody>
      </p:sp>
      <p:pic>
        <p:nvPicPr>
          <p:cNvPr id="20" name="Image 0" descr="preencoded.png">    </p:cNvPr>
          <p:cNvPicPr>
            <a:picLocks noChangeAspect="1"/>
          </p:cNvPicPr>
          <p:nvPr/>
        </p:nvPicPr>
        <p:blipFill>
          <a:blip r:embed="rId1"/>
          <a:stretch>
            <a:fillRect/>
          </a:stretch>
        </p:blipFill>
        <p:spPr>
          <a:xfrm>
            <a:off x="5623380" y="2279551"/>
            <a:ext cx="5958731" cy="3743722"/>
          </a:xfrm>
          <a:prstGeom prst="rect">
            <a:avLst/>
          </a:prstGeom>
        </p:spPr>
      </p:pic>
      <p:sp>
        <p:nvSpPr>
          <p:cNvPr id="21" name="Shape 18"/>
          <p:cNvSpPr/>
          <p:nvPr/>
        </p:nvSpPr>
        <p:spPr>
          <a:xfrm>
            <a:off x="5623380" y="6132413"/>
            <a:ext cx="5958731" cy="700088"/>
          </a:xfrm>
          <a:prstGeom prst="roundRect">
            <a:avLst>
              <a:gd name="adj" fmla="val 4047"/>
            </a:avLst>
          </a:prstGeom>
          <a:solidFill>
            <a:srgbClr val="022349"/>
          </a:solidFill>
          <a:ln/>
        </p:spPr>
      </p:sp>
      <p:pic>
        <p:nvPicPr>
          <p:cNvPr id="22" name="Image 1" descr="preencoded.png">    </p:cNvPr>
          <p:cNvPicPr>
            <a:picLocks noChangeAspect="1"/>
          </p:cNvPicPr>
          <p:nvPr/>
        </p:nvPicPr>
        <p:blipFill>
          <a:blip r:embed="rId2"/>
          <a:stretch>
            <a:fillRect/>
          </a:stretch>
        </p:blipFill>
        <p:spPr>
          <a:xfrm>
            <a:off x="5812188" y="6413996"/>
            <a:ext cx="188809" cy="151011"/>
          </a:xfrm>
          <a:prstGeom prst="rect">
            <a:avLst/>
          </a:prstGeom>
        </p:spPr>
      </p:pic>
      <p:sp>
        <p:nvSpPr>
          <p:cNvPr id="23" name="Text 19"/>
          <p:cNvSpPr/>
          <p:nvPr/>
        </p:nvSpPr>
        <p:spPr>
          <a:xfrm>
            <a:off x="6189805" y="6368355"/>
            <a:ext cx="5392305" cy="228203"/>
          </a:xfrm>
          <a:prstGeom prst="rect">
            <a:avLst/>
          </a:prstGeom>
          <a:noFill/>
          <a:ln/>
        </p:spPr>
        <p:txBody>
          <a:bodyPr wrap="none" lIns="0" tIns="0" rIns="0" bIns="0" rtlCol="0" anchor="t"/>
          <a:lstStyle/>
          <a:p>
            <a:pPr algn="l" indent="0" marL="0">
              <a:lnSpc>
                <a:spcPct val="116000"/>
              </a:lnSpc>
              <a:buNone/>
            </a:pPr>
            <a:r>
              <a:rPr lang="en-US" sz="1300" dirty="0">
                <a:solidFill>
                  <a:srgbClr val="FFFFFF"/>
                </a:solidFill>
                <a:latin typeface="Encode Sans Semi Condensed" pitchFamily="34" charset="0"/>
                <a:ea typeface="Encode Sans Semi Condensed" pitchFamily="34" charset="-122"/>
                <a:cs typeface="Encode Sans Semi Condensed" pitchFamily="34" charset="-120"/>
              </a:rPr>
              <a:t>Bron: Onderzoek Patientenfederatie, februari 2026</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10972526" cy="642441"/>
          </a:xfrm>
          <a:prstGeom prst="rect">
            <a:avLst/>
          </a:prstGeom>
          <a:noFill/>
          <a:ln/>
        </p:spPr>
        <p:txBody>
          <a:bodyPr wrap="none" lIns="0" tIns="0" rIns="0" bIns="0" rtlCol="0" anchor="t"/>
          <a:lstStyle/>
          <a:p>
            <a:pPr algn="l" indent="0" marL="0">
              <a:lnSpc>
                <a:spcPct val="77000"/>
              </a:lnSpc>
              <a:buNone/>
            </a:pPr>
            <a:r>
              <a:rPr lang="en-US" sz="5500" spc="-137" kern="0" dirty="0">
                <a:solidFill>
                  <a:srgbClr val="FFFFFF"/>
                </a:solidFill>
                <a:latin typeface="Encode Sans Semi Condensed Black" pitchFamily="34" charset="0"/>
                <a:ea typeface="Encode Sans Semi Condensed Black" pitchFamily="34" charset="-122"/>
                <a:cs typeface="Encode Sans Semi Condensed Black" pitchFamily="34" charset="-120"/>
              </a:rPr>
              <a:t>AI IN DE ZEEUWSE ZORG</a:t>
            </a:r>
            <a:endParaRPr lang="en-US" sz="55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09585" y="1378545"/>
            <a:ext cx="409168" cy="409178"/>
          </a:xfrm>
          <a:prstGeom prst="rect">
            <a:avLst/>
          </a:prstGeom>
        </p:spPr>
      </p:pic>
      <p:sp>
        <p:nvSpPr>
          <p:cNvPr id="5" name="Text 2"/>
          <p:cNvSpPr/>
          <p:nvPr/>
        </p:nvSpPr>
        <p:spPr>
          <a:xfrm>
            <a:off x="609585" y="1992313"/>
            <a:ext cx="5383971" cy="200819"/>
          </a:xfrm>
          <a:prstGeom prst="rect">
            <a:avLst/>
          </a:prstGeom>
          <a:noFill/>
          <a:ln/>
        </p:spPr>
        <p:txBody>
          <a:bodyPr wrap="none" lIns="0" tIns="0" rIns="0" bIns="0" rtlCol="0" anchor="t"/>
          <a:lstStyle/>
          <a:p>
            <a:pPr algn="l" indent="0" marL="0">
              <a:lnSpc>
                <a:spcPct val="96000"/>
              </a:lnSpc>
              <a:buNone/>
            </a:pPr>
            <a:r>
              <a:rPr lang="en-US" sz="1350" b="1" spc="-34" kern="0" dirty="0">
                <a:solidFill>
                  <a:srgbClr val="F2F4FF"/>
                </a:solidFill>
                <a:latin typeface="Encode Sans Semi Condensed Bold" pitchFamily="34" charset="0"/>
                <a:ea typeface="Encode Sans Semi Condensed Bold" pitchFamily="34" charset="-122"/>
                <a:cs typeface="Encode Sans Semi Condensed Bold" pitchFamily="34" charset="-120"/>
              </a:rPr>
              <a:t>DIAGNOSTIEK</a:t>
            </a:r>
            <a:endParaRPr lang="en-US" sz="1350" dirty="0"/>
          </a:p>
        </p:txBody>
      </p:sp>
      <p:sp>
        <p:nvSpPr>
          <p:cNvPr id="6" name="Text 3"/>
          <p:cNvSpPr/>
          <p:nvPr/>
        </p:nvSpPr>
        <p:spPr>
          <a:xfrm>
            <a:off x="609585" y="2291259"/>
            <a:ext cx="5383971" cy="213023"/>
          </a:xfrm>
          <a:prstGeom prst="rect">
            <a:avLst/>
          </a:prstGeom>
          <a:noFill/>
          <a:ln/>
        </p:spPr>
        <p:txBody>
          <a:bodyPr wrap="none" lIns="0" tIns="0" rIns="0" bIns="0" rtlCol="0" anchor="t"/>
          <a:lstStyle/>
          <a:p>
            <a:pPr algn="l" indent="0" marL="0">
              <a:lnSpc>
                <a:spcPct val="108000"/>
              </a:lnSpc>
              <a:buNone/>
            </a:pPr>
            <a:r>
              <a:rPr lang="en-US" sz="1300" dirty="0">
                <a:solidFill>
                  <a:srgbClr val="F2F4FF"/>
                </a:solidFill>
                <a:latin typeface="Encode Sans Semi Condensed" pitchFamily="34" charset="0"/>
                <a:ea typeface="Encode Sans Semi Condensed" pitchFamily="34" charset="-122"/>
                <a:cs typeface="Encode Sans Semi Condensed" pitchFamily="34" charset="-120"/>
              </a:rPr>
              <a:t>In apparatuur en ter ondersteuning van beoordelen.</a:t>
            </a:r>
            <a:endParaRPr lang="en-US" sz="13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98139" y="1378545"/>
            <a:ext cx="409168" cy="409178"/>
          </a:xfrm>
          <a:prstGeom prst="rect">
            <a:avLst/>
          </a:prstGeom>
        </p:spPr>
      </p:pic>
      <p:sp>
        <p:nvSpPr>
          <p:cNvPr id="8" name="Text 4"/>
          <p:cNvSpPr/>
          <p:nvPr/>
        </p:nvSpPr>
        <p:spPr>
          <a:xfrm>
            <a:off x="6198139" y="1992313"/>
            <a:ext cx="5383971" cy="200819"/>
          </a:xfrm>
          <a:prstGeom prst="rect">
            <a:avLst/>
          </a:prstGeom>
          <a:noFill/>
          <a:ln/>
        </p:spPr>
        <p:txBody>
          <a:bodyPr wrap="none" lIns="0" tIns="0" rIns="0" bIns="0" rtlCol="0" anchor="t"/>
          <a:lstStyle/>
          <a:p>
            <a:pPr algn="l" indent="0" marL="0">
              <a:lnSpc>
                <a:spcPct val="96000"/>
              </a:lnSpc>
              <a:buNone/>
            </a:pPr>
            <a:r>
              <a:rPr lang="en-US" sz="1350" spc="-34" kern="0" dirty="0">
                <a:solidFill>
                  <a:srgbClr val="F2F4FF"/>
                </a:solidFill>
                <a:latin typeface="Encode Sans Semi Condensed Black" pitchFamily="34" charset="0"/>
                <a:ea typeface="Encode Sans Semi Condensed Black" pitchFamily="34" charset="-122"/>
                <a:cs typeface="Encode Sans Semi Condensed Black" pitchFamily="34" charset="-120"/>
              </a:rPr>
              <a:t>DIGITALE ASSISTENT</a:t>
            </a:r>
            <a:endParaRPr lang="en-US" sz="1350" dirty="0"/>
          </a:p>
        </p:txBody>
      </p:sp>
      <p:sp>
        <p:nvSpPr>
          <p:cNvPr id="9" name="Text 5"/>
          <p:cNvSpPr/>
          <p:nvPr/>
        </p:nvSpPr>
        <p:spPr>
          <a:xfrm>
            <a:off x="6198139" y="2291259"/>
            <a:ext cx="5383971" cy="213023"/>
          </a:xfrm>
          <a:prstGeom prst="rect">
            <a:avLst/>
          </a:prstGeom>
          <a:noFill/>
          <a:ln/>
        </p:spPr>
        <p:txBody>
          <a:bodyPr wrap="none" lIns="0" tIns="0" rIns="0" bIns="0" rtlCol="0" anchor="t"/>
          <a:lstStyle/>
          <a:p>
            <a:pPr algn="l" indent="0" marL="0">
              <a:lnSpc>
                <a:spcPct val="108000"/>
              </a:lnSpc>
              <a:buNone/>
            </a:pPr>
            <a:r>
              <a:rPr lang="en-US" sz="1300" dirty="0">
                <a:solidFill>
                  <a:srgbClr val="F2F4FF"/>
                </a:solidFill>
                <a:latin typeface="Encode Sans Semi Condensed" pitchFamily="34" charset="0"/>
                <a:ea typeface="Encode Sans Semi Condensed" pitchFamily="34" charset="-122"/>
                <a:cs typeface="Encode Sans Semi Condensed" pitchFamily="34" charset="-120"/>
              </a:rPr>
              <a:t>Medische klachten beoordelen of antwoord te geven op praktische vragen</a:t>
            </a:r>
            <a:endParaRPr lang="en-US" sz="13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585" y="2831604"/>
            <a:ext cx="409168" cy="409178"/>
          </a:xfrm>
          <a:prstGeom prst="rect">
            <a:avLst/>
          </a:prstGeom>
        </p:spPr>
      </p:pic>
      <p:sp>
        <p:nvSpPr>
          <p:cNvPr id="11" name="Text 6"/>
          <p:cNvSpPr/>
          <p:nvPr/>
        </p:nvSpPr>
        <p:spPr>
          <a:xfrm>
            <a:off x="609585" y="3445371"/>
            <a:ext cx="5383971" cy="200819"/>
          </a:xfrm>
          <a:prstGeom prst="rect">
            <a:avLst/>
          </a:prstGeom>
          <a:noFill/>
          <a:ln/>
        </p:spPr>
        <p:txBody>
          <a:bodyPr wrap="none" lIns="0" tIns="0" rIns="0" bIns="0" rtlCol="0" anchor="t"/>
          <a:lstStyle/>
          <a:p>
            <a:pPr algn="l" indent="0" marL="0">
              <a:lnSpc>
                <a:spcPct val="96000"/>
              </a:lnSpc>
              <a:buNone/>
            </a:pPr>
            <a:r>
              <a:rPr lang="en-US" sz="1350" b="1" spc="-34" kern="0" dirty="0">
                <a:solidFill>
                  <a:srgbClr val="F2F4FF"/>
                </a:solidFill>
                <a:latin typeface="Encode Sans Semi Condensed Bold" pitchFamily="34" charset="0"/>
                <a:ea typeface="Encode Sans Semi Condensed Bold" pitchFamily="34" charset="-122"/>
                <a:cs typeface="Encode Sans Semi Condensed Bold" pitchFamily="34" charset="-120"/>
              </a:rPr>
              <a:t>DETECTIE</a:t>
            </a:r>
            <a:endParaRPr lang="en-US" sz="1350" dirty="0"/>
          </a:p>
        </p:txBody>
      </p:sp>
      <p:sp>
        <p:nvSpPr>
          <p:cNvPr id="12" name="Text 7"/>
          <p:cNvSpPr/>
          <p:nvPr/>
        </p:nvSpPr>
        <p:spPr>
          <a:xfrm>
            <a:off x="609585" y="3744317"/>
            <a:ext cx="5383971" cy="213023"/>
          </a:xfrm>
          <a:prstGeom prst="rect">
            <a:avLst/>
          </a:prstGeom>
          <a:noFill/>
          <a:ln/>
        </p:spPr>
        <p:txBody>
          <a:bodyPr wrap="none" lIns="0" tIns="0" rIns="0" bIns="0" rtlCol="0" anchor="t"/>
          <a:lstStyle/>
          <a:p>
            <a:pPr algn="l" indent="0" marL="0">
              <a:lnSpc>
                <a:spcPct val="108000"/>
              </a:lnSpc>
              <a:buNone/>
            </a:pPr>
            <a:r>
              <a:rPr lang="en-US" sz="1300" dirty="0">
                <a:solidFill>
                  <a:srgbClr val="F2F4FF"/>
                </a:solidFill>
                <a:latin typeface="Encode Sans Semi Condensed" pitchFamily="34" charset="0"/>
                <a:ea typeface="Encode Sans Semi Condensed" pitchFamily="34" charset="-122"/>
                <a:cs typeface="Encode Sans Semi Condensed" pitchFamily="34" charset="-120"/>
              </a:rPr>
              <a:t>Vallen en dwalen van bewoners voorkomen.</a:t>
            </a:r>
            <a:endParaRPr lang="en-US" sz="130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98139" y="2831604"/>
            <a:ext cx="409168" cy="409178"/>
          </a:xfrm>
          <a:prstGeom prst="rect">
            <a:avLst/>
          </a:prstGeom>
        </p:spPr>
      </p:pic>
      <p:sp>
        <p:nvSpPr>
          <p:cNvPr id="14" name="Text 8"/>
          <p:cNvSpPr/>
          <p:nvPr/>
        </p:nvSpPr>
        <p:spPr>
          <a:xfrm>
            <a:off x="6198139" y="3445371"/>
            <a:ext cx="5383971" cy="200819"/>
          </a:xfrm>
          <a:prstGeom prst="rect">
            <a:avLst/>
          </a:prstGeom>
          <a:noFill/>
          <a:ln/>
        </p:spPr>
        <p:txBody>
          <a:bodyPr wrap="none" lIns="0" tIns="0" rIns="0" bIns="0" rtlCol="0" anchor="t"/>
          <a:lstStyle/>
          <a:p>
            <a:pPr algn="l" indent="0" marL="0">
              <a:lnSpc>
                <a:spcPct val="96000"/>
              </a:lnSpc>
              <a:buNone/>
            </a:pPr>
            <a:r>
              <a:rPr lang="en-US" sz="1350" b="1" spc="-34" kern="0" dirty="0">
                <a:solidFill>
                  <a:srgbClr val="F2F4FF"/>
                </a:solidFill>
                <a:latin typeface="Encode Sans Semi Condensed Bold" pitchFamily="34" charset="0"/>
                <a:ea typeface="Encode Sans Semi Condensed Bold" pitchFamily="34" charset="-122"/>
                <a:cs typeface="Encode Sans Semi Condensed Bold" pitchFamily="34" charset="-120"/>
              </a:rPr>
              <a:t>SPRAAKGESTUURD RAPPORTEREN</a:t>
            </a:r>
            <a:endParaRPr lang="en-US" sz="1350" dirty="0"/>
          </a:p>
        </p:txBody>
      </p:sp>
      <p:sp>
        <p:nvSpPr>
          <p:cNvPr id="15" name="Text 9"/>
          <p:cNvSpPr/>
          <p:nvPr/>
        </p:nvSpPr>
        <p:spPr>
          <a:xfrm>
            <a:off x="6198139" y="3744317"/>
            <a:ext cx="5383971" cy="213023"/>
          </a:xfrm>
          <a:prstGeom prst="rect">
            <a:avLst/>
          </a:prstGeom>
          <a:noFill/>
          <a:ln/>
        </p:spPr>
        <p:txBody>
          <a:bodyPr wrap="none" lIns="0" tIns="0" rIns="0" bIns="0" rtlCol="0" anchor="t"/>
          <a:lstStyle/>
          <a:p>
            <a:pPr algn="l" indent="0" marL="0">
              <a:lnSpc>
                <a:spcPct val="108000"/>
              </a:lnSpc>
              <a:buNone/>
            </a:pPr>
            <a:r>
              <a:rPr lang="en-US" sz="1300" dirty="0">
                <a:solidFill>
                  <a:srgbClr val="F2F4FF"/>
                </a:solidFill>
                <a:latin typeface="Encode Sans Semi Condensed" pitchFamily="34" charset="0"/>
                <a:ea typeface="Encode Sans Semi Condensed" pitchFamily="34" charset="-122"/>
                <a:cs typeface="Encode Sans Semi Condensed" pitchFamily="34" charset="-120"/>
              </a:rPr>
              <a:t>Omzetten van gesprek naar verslag.</a:t>
            </a:r>
            <a:endParaRPr lang="en-US" sz="1300" dirty="0"/>
          </a:p>
        </p:txBody>
      </p:sp>
      <p:pic>
        <p:nvPicPr>
          <p:cNvPr id="16"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9585" y="4284663"/>
            <a:ext cx="409168" cy="409178"/>
          </a:xfrm>
          <a:prstGeom prst="rect">
            <a:avLst/>
          </a:prstGeom>
        </p:spPr>
      </p:pic>
      <p:sp>
        <p:nvSpPr>
          <p:cNvPr id="17" name="Text 10"/>
          <p:cNvSpPr/>
          <p:nvPr/>
        </p:nvSpPr>
        <p:spPr>
          <a:xfrm>
            <a:off x="609585" y="4898430"/>
            <a:ext cx="5383971" cy="200819"/>
          </a:xfrm>
          <a:prstGeom prst="rect">
            <a:avLst/>
          </a:prstGeom>
          <a:noFill/>
          <a:ln/>
        </p:spPr>
        <p:txBody>
          <a:bodyPr wrap="none" lIns="0" tIns="0" rIns="0" bIns="0" rtlCol="0" anchor="t"/>
          <a:lstStyle/>
          <a:p>
            <a:pPr algn="l" indent="0" marL="0">
              <a:lnSpc>
                <a:spcPct val="96000"/>
              </a:lnSpc>
              <a:buNone/>
            </a:pPr>
            <a:r>
              <a:rPr lang="en-US" sz="1350" spc="-34" kern="0" dirty="0">
                <a:solidFill>
                  <a:srgbClr val="F2F4FF"/>
                </a:solidFill>
                <a:latin typeface="Encode Sans Semi Condensed Black" pitchFamily="34" charset="0"/>
                <a:ea typeface="Encode Sans Semi Condensed Black" pitchFamily="34" charset="-122"/>
                <a:cs typeface="Encode Sans Semi Condensed Black" pitchFamily="34" charset="-120"/>
              </a:rPr>
              <a:t>CAPACITEITSMANAGEMENT</a:t>
            </a:r>
            <a:endParaRPr lang="en-US" sz="1350" dirty="0"/>
          </a:p>
        </p:txBody>
      </p:sp>
      <p:sp>
        <p:nvSpPr>
          <p:cNvPr id="18" name="Text 11"/>
          <p:cNvSpPr/>
          <p:nvPr/>
        </p:nvSpPr>
        <p:spPr>
          <a:xfrm>
            <a:off x="609585" y="5197376"/>
            <a:ext cx="5383971" cy="213023"/>
          </a:xfrm>
          <a:prstGeom prst="rect">
            <a:avLst/>
          </a:prstGeom>
          <a:noFill/>
          <a:ln/>
        </p:spPr>
        <p:txBody>
          <a:bodyPr wrap="none" lIns="0" tIns="0" rIns="0" bIns="0" rtlCol="0" anchor="t"/>
          <a:lstStyle/>
          <a:p>
            <a:pPr algn="l" indent="0" marL="0">
              <a:lnSpc>
                <a:spcPct val="108000"/>
              </a:lnSpc>
              <a:buNone/>
            </a:pPr>
            <a:r>
              <a:rPr lang="en-US" sz="1300" dirty="0">
                <a:solidFill>
                  <a:srgbClr val="F2F4FF"/>
                </a:solidFill>
                <a:latin typeface="Encode Sans Semi Condensed" pitchFamily="34" charset="0"/>
                <a:ea typeface="Encode Sans Semi Condensed" pitchFamily="34" charset="-122"/>
                <a:cs typeface="Encode Sans Semi Condensed" pitchFamily="34" charset="-120"/>
              </a:rPr>
              <a:t>Voorspellen zorgvraag en beschikbare aanbod.</a:t>
            </a:r>
            <a:endParaRPr lang="en-US" sz="1300" dirty="0"/>
          </a:p>
        </p:txBody>
      </p:sp>
      <p:pic>
        <p:nvPicPr>
          <p:cNvPr id="19"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198139" y="4284663"/>
            <a:ext cx="409168" cy="409178"/>
          </a:xfrm>
          <a:prstGeom prst="rect">
            <a:avLst/>
          </a:prstGeom>
        </p:spPr>
      </p:pic>
      <p:sp>
        <p:nvSpPr>
          <p:cNvPr id="20" name="Text 12"/>
          <p:cNvSpPr/>
          <p:nvPr/>
        </p:nvSpPr>
        <p:spPr>
          <a:xfrm>
            <a:off x="6198139" y="4898430"/>
            <a:ext cx="5383971" cy="200819"/>
          </a:xfrm>
          <a:prstGeom prst="rect">
            <a:avLst/>
          </a:prstGeom>
          <a:noFill/>
          <a:ln/>
        </p:spPr>
        <p:txBody>
          <a:bodyPr wrap="none" lIns="0" tIns="0" rIns="0" bIns="0" rtlCol="0" anchor="t"/>
          <a:lstStyle/>
          <a:p>
            <a:pPr algn="l" indent="0" marL="0">
              <a:lnSpc>
                <a:spcPct val="96000"/>
              </a:lnSpc>
              <a:buNone/>
            </a:pPr>
            <a:r>
              <a:rPr lang="en-US" sz="1350" spc="-34" kern="0" dirty="0">
                <a:solidFill>
                  <a:srgbClr val="F2F4FF"/>
                </a:solidFill>
                <a:latin typeface="Encode Sans Semi Condensed Black" pitchFamily="34" charset="0"/>
                <a:ea typeface="Encode Sans Semi Condensed Black" pitchFamily="34" charset="-122"/>
                <a:cs typeface="Encode Sans Semi Condensed Black" pitchFamily="34" charset="-120"/>
              </a:rPr>
              <a:t>KWALITEITSAANLEVERINGEN</a:t>
            </a:r>
            <a:endParaRPr lang="en-US" sz="1350" dirty="0"/>
          </a:p>
        </p:txBody>
      </p:sp>
      <p:sp>
        <p:nvSpPr>
          <p:cNvPr id="21" name="Text 13"/>
          <p:cNvSpPr/>
          <p:nvPr/>
        </p:nvSpPr>
        <p:spPr>
          <a:xfrm>
            <a:off x="6198139" y="5197376"/>
            <a:ext cx="5383971" cy="213023"/>
          </a:xfrm>
          <a:prstGeom prst="rect">
            <a:avLst/>
          </a:prstGeom>
          <a:noFill/>
          <a:ln/>
        </p:spPr>
        <p:txBody>
          <a:bodyPr wrap="none" lIns="0" tIns="0" rIns="0" bIns="0" rtlCol="0" anchor="t"/>
          <a:lstStyle/>
          <a:p>
            <a:pPr algn="l" indent="0" marL="0">
              <a:lnSpc>
                <a:spcPct val="108000"/>
              </a:lnSpc>
              <a:buNone/>
            </a:pPr>
            <a:r>
              <a:rPr lang="en-US" sz="1300" dirty="0">
                <a:solidFill>
                  <a:srgbClr val="F2F4FF"/>
                </a:solidFill>
                <a:latin typeface="Encode Sans Semi Condensed" pitchFamily="34" charset="0"/>
                <a:ea typeface="Encode Sans Semi Condensed" pitchFamily="34" charset="-122"/>
                <a:cs typeface="Encode Sans Semi Condensed" pitchFamily="34" charset="-120"/>
              </a:rPr>
              <a:t>Kwaliteitsgegevens te verzamelen en te controleren uit patiëntendossiers.</a:t>
            </a:r>
            <a:endParaRPr lang="en-US" sz="1300" dirty="0"/>
          </a:p>
        </p:txBody>
      </p:sp>
      <p:pic>
        <p:nvPicPr>
          <p:cNvPr id="22" name="Image 6"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09585" y="5737721"/>
            <a:ext cx="409168" cy="409178"/>
          </a:xfrm>
          <a:prstGeom prst="rect">
            <a:avLst/>
          </a:prstGeom>
        </p:spPr>
      </p:pic>
      <p:sp>
        <p:nvSpPr>
          <p:cNvPr id="23" name="Text 14"/>
          <p:cNvSpPr/>
          <p:nvPr/>
        </p:nvSpPr>
        <p:spPr>
          <a:xfrm>
            <a:off x="609585" y="6351488"/>
            <a:ext cx="5383971" cy="200819"/>
          </a:xfrm>
          <a:prstGeom prst="rect">
            <a:avLst/>
          </a:prstGeom>
          <a:noFill/>
          <a:ln/>
        </p:spPr>
        <p:txBody>
          <a:bodyPr wrap="none" lIns="0" tIns="0" rIns="0" bIns="0" rtlCol="0" anchor="t"/>
          <a:lstStyle/>
          <a:p>
            <a:pPr algn="l" indent="0" marL="0">
              <a:lnSpc>
                <a:spcPct val="96000"/>
              </a:lnSpc>
              <a:buNone/>
            </a:pPr>
            <a:r>
              <a:rPr lang="en-US" sz="1350" spc="-34" kern="0" dirty="0">
                <a:solidFill>
                  <a:srgbClr val="F2F4FF"/>
                </a:solidFill>
                <a:latin typeface="Encode Sans Semi Condensed Black" pitchFamily="34" charset="0"/>
                <a:ea typeface="Encode Sans Semi Condensed Black" pitchFamily="34" charset="-122"/>
                <a:cs typeface="Encode Sans Semi Condensed Black" pitchFamily="34" charset="-120"/>
              </a:rPr>
              <a:t>BEDRIJFSVOERING</a:t>
            </a:r>
            <a:endParaRPr lang="en-US" sz="1350" dirty="0"/>
          </a:p>
        </p:txBody>
      </p:sp>
      <p:sp>
        <p:nvSpPr>
          <p:cNvPr id="24" name="Text 15"/>
          <p:cNvSpPr/>
          <p:nvPr/>
        </p:nvSpPr>
        <p:spPr>
          <a:xfrm>
            <a:off x="609585" y="6650434"/>
            <a:ext cx="5383971" cy="213023"/>
          </a:xfrm>
          <a:prstGeom prst="rect">
            <a:avLst/>
          </a:prstGeom>
          <a:noFill/>
          <a:ln/>
        </p:spPr>
        <p:txBody>
          <a:bodyPr wrap="none" lIns="0" tIns="0" rIns="0" bIns="0" rtlCol="0" anchor="t"/>
          <a:lstStyle/>
          <a:p>
            <a:pPr algn="l" indent="0" marL="0">
              <a:lnSpc>
                <a:spcPct val="108000"/>
              </a:lnSpc>
              <a:buNone/>
            </a:pPr>
            <a:r>
              <a:rPr lang="en-US" sz="1300" dirty="0">
                <a:solidFill>
                  <a:srgbClr val="F2F4FF"/>
                </a:solidFill>
                <a:latin typeface="Encode Sans Semi Condensed" pitchFamily="34" charset="0"/>
                <a:ea typeface="Encode Sans Semi Condensed" pitchFamily="34" charset="-122"/>
                <a:cs typeface="Encode Sans Semi Condensed" pitchFamily="34" charset="-120"/>
              </a:rPr>
              <a:t>Ondersteuning van de niet-zorg processen.</a:t>
            </a:r>
            <a:endParaRPr lang="en-US" sz="1300" dirty="0"/>
          </a:p>
        </p:txBody>
      </p:sp>
      <p:pic>
        <p:nvPicPr>
          <p:cNvPr id="25" name="Image 7" descr="preencoded.png">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198139" y="5737721"/>
            <a:ext cx="409168" cy="40917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pic>
        <p:nvPicPr>
          <p:cNvPr id="3" name="Image 0" descr="preencoded.png">    </p:cNvPr>
          <p:cNvPicPr>
            <a:picLocks noChangeAspect="1"/>
          </p:cNvPicPr>
          <p:nvPr/>
        </p:nvPicPr>
        <p:blipFill>
          <a:blip r:embed="rId1"/>
          <a:stretch>
            <a:fillRect/>
          </a:stretch>
        </p:blipFill>
        <p:spPr>
          <a:xfrm>
            <a:off x="609585" y="609600"/>
            <a:ext cx="6834909" cy="3844727"/>
          </a:xfrm>
          <a:prstGeom prst="rect">
            <a:avLst/>
          </a:prstGeom>
        </p:spPr>
      </p:pic>
      <p:sp>
        <p:nvSpPr>
          <p:cNvPr id="4" name="Text 1"/>
          <p:cNvSpPr/>
          <p:nvPr/>
        </p:nvSpPr>
        <p:spPr>
          <a:xfrm>
            <a:off x="7901584" y="2051943"/>
            <a:ext cx="3680527" cy="960041"/>
          </a:xfrm>
          <a:prstGeom prst="rect">
            <a:avLst/>
          </a:prstGeom>
          <a:noFill/>
          <a:ln/>
        </p:spPr>
        <p:txBody>
          <a:bodyPr wrap="square" lIns="0" tIns="0" rIns="0" bIns="0" rtlCol="0" anchor="t">
            <a:normAutofit/>
          </a:bodyPr>
          <a:lstStyle/>
          <a:p>
            <a:pPr algn="l" indent="0" marL="0">
              <a:lnSpc>
                <a:spcPct val="117000"/>
              </a:lnSpc>
              <a:buNone/>
            </a:pPr>
            <a:r>
              <a:rPr lang="en-US" sz="2700" dirty="0">
                <a:solidFill>
                  <a:srgbClr val="F2F4FF"/>
                </a:solidFill>
                <a:latin typeface="Encode Sans Semi Condensed" pitchFamily="34" charset="0"/>
                <a:ea typeface="Encode Sans Semi Condensed" pitchFamily="34" charset="-122"/>
                <a:cs typeface="Encode Sans Semi Condensed" pitchFamily="34" charset="-120"/>
              </a:rPr>
              <a:t>AI ondersteunt, zorgverlener beslist</a:t>
            </a:r>
            <a:endParaRPr lang="en-US" sz="2700" dirty="0"/>
          </a:p>
        </p:txBody>
      </p:sp>
      <p:pic>
        <p:nvPicPr>
          <p:cNvPr id="5"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6410" y="4622602"/>
            <a:ext cx="5394190" cy="1286470"/>
          </a:xfrm>
          <a:prstGeom prst="rect">
            <a:avLst/>
          </a:prstGeom>
        </p:spPr>
      </p:pic>
      <p:sp>
        <p:nvSpPr>
          <p:cNvPr id="6" name="Text 2"/>
          <p:cNvSpPr/>
          <p:nvPr/>
        </p:nvSpPr>
        <p:spPr>
          <a:xfrm>
            <a:off x="939776" y="4841677"/>
            <a:ext cx="4844929" cy="233660"/>
          </a:xfrm>
          <a:prstGeom prst="rect">
            <a:avLst/>
          </a:prstGeom>
          <a:noFill/>
          <a:ln/>
        </p:spPr>
        <p:txBody>
          <a:bodyPr wrap="none" lIns="0" tIns="0" rIns="0" bIns="0" rtlCol="0" anchor="t"/>
          <a:lstStyle/>
          <a:p>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AI IS EEN HULPMIDDEL</a:t>
            </a:r>
            <a:endParaRPr lang="en-US" sz="1600" dirty="0"/>
          </a:p>
        </p:txBody>
      </p:sp>
      <p:sp>
        <p:nvSpPr>
          <p:cNvPr id="7" name="Text 3"/>
          <p:cNvSpPr/>
          <p:nvPr/>
        </p:nvSpPr>
        <p:spPr>
          <a:xfrm>
            <a:off x="939776" y="5189637"/>
            <a:ext cx="4844929" cy="266700"/>
          </a:xfrm>
          <a:prstGeom prst="rect">
            <a:avLst/>
          </a:prstGeom>
          <a:noFill/>
          <a:ln/>
        </p:spPr>
        <p:txBody>
          <a:bodyPr wrap="none" lIns="0" tIns="0" rIns="0" bIns="0" rtlCol="0" anchor="t"/>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Geen vervanging voor de arts of voor jouw eigen gevoel.</a:t>
            </a:r>
            <a:endParaRPr lang="en-US" sz="1500" dirty="0"/>
          </a:p>
        </p:txBody>
      </p:sp>
      <p:pic>
        <p:nvPicPr>
          <p:cNvPr id="8"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87920" y="4622602"/>
            <a:ext cx="5394190" cy="1286470"/>
          </a:xfrm>
          <a:prstGeom prst="rect">
            <a:avLst/>
          </a:prstGeom>
        </p:spPr>
      </p:pic>
      <p:sp>
        <p:nvSpPr>
          <p:cNvPr id="9" name="Text 4"/>
          <p:cNvSpPr/>
          <p:nvPr/>
        </p:nvSpPr>
        <p:spPr>
          <a:xfrm>
            <a:off x="6521287" y="4841677"/>
            <a:ext cx="4844929" cy="467320"/>
          </a:xfrm>
          <a:prstGeom prst="rect">
            <a:avLst/>
          </a:prstGeom>
          <a:noFill/>
          <a:ln/>
        </p:spPr>
        <p:txBody>
          <a:bodyPr wrap="square" lIns="0" tIns="0" rIns="0" bIns="0" rtlCol="0" anchor="t">
            <a:normAutofit/>
          </a:bodyPr>
          <a:lstStyle/>
          <a:p>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DE ZORGVERLENER BLIJFT EINDVERANTWOORDELIJK</a:t>
            </a:r>
            <a:endParaRPr lang="en-US" sz="1600" dirty="0"/>
          </a:p>
        </p:txBody>
      </p:sp>
      <p:sp>
        <p:nvSpPr>
          <p:cNvPr id="10" name="Text 5"/>
          <p:cNvSpPr/>
          <p:nvPr/>
        </p:nvSpPr>
        <p:spPr>
          <a:xfrm>
            <a:off x="6521287" y="5423297"/>
            <a:ext cx="4844929" cy="266700"/>
          </a:xfrm>
          <a:prstGeom prst="rect">
            <a:avLst/>
          </a:prstGeom>
          <a:noFill/>
          <a:ln/>
        </p:spPr>
        <p:txBody>
          <a:bodyPr wrap="none" lIns="0" tIns="0" rIns="0" bIns="0" rtlCol="0" anchor="t"/>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Voor de behandeling, maar ook juridisch.</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5689458" cy="1074738"/>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ZATERDAGAVOND.</a:t>
            </a:r>
            <a:endParaRPr lang="en-US" sz="4600" dirty="0"/>
          </a:p>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JE HEBT OORPIJN.</a:t>
            </a:r>
            <a:endParaRPr lang="en-US" sz="4600" dirty="0"/>
          </a:p>
        </p:txBody>
      </p:sp>
      <p:sp>
        <p:nvSpPr>
          <p:cNvPr id="4" name="Text 2"/>
          <p:cNvSpPr/>
          <p:nvPr/>
        </p:nvSpPr>
        <p:spPr>
          <a:xfrm>
            <a:off x="609585" y="1874838"/>
            <a:ext cx="6299042" cy="426641"/>
          </a:xfrm>
          <a:prstGeom prst="rect">
            <a:avLst/>
          </a:prstGeom>
          <a:noFill/>
          <a:ln/>
        </p:spPr>
        <p:txBody>
          <a:bodyPr wrap="none" lIns="0" tIns="0" rIns="0" bIns="0" rtlCol="0" anchor="t"/>
          <a:lstStyle/>
          <a:p>
            <a:pPr algn="l" indent="0" marL="0">
              <a:lnSpc>
                <a:spcPct val="93000"/>
              </a:lnSpc>
              <a:buNone/>
            </a:pPr>
            <a:r>
              <a:rPr lang="en-US" sz="3000" spc="-15" kern="0" dirty="0">
                <a:solidFill>
                  <a:srgbClr val="F2F4FF"/>
                </a:solidFill>
                <a:latin typeface="Encode Sans Semi Condensed" pitchFamily="34" charset="0"/>
                <a:ea typeface="Encode Sans Semi Condensed" pitchFamily="34" charset="-122"/>
                <a:cs typeface="Encode Sans Semi Condensed" pitchFamily="34" charset="-120"/>
              </a:rPr>
              <a:t>Wat doe jij?</a:t>
            </a:r>
            <a:endParaRPr lang="en-US" sz="3000" dirty="0"/>
          </a:p>
        </p:txBody>
      </p:sp>
      <p:sp>
        <p:nvSpPr>
          <p:cNvPr id="5" name="Text 3"/>
          <p:cNvSpPr/>
          <p:nvPr/>
        </p:nvSpPr>
        <p:spPr>
          <a:xfrm>
            <a:off x="609585" y="2718594"/>
            <a:ext cx="568945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Online opzoeken</a:t>
            </a:r>
            <a:endParaRPr lang="en-US" sz="2600" dirty="0"/>
          </a:p>
        </p:txBody>
      </p:sp>
      <p:sp>
        <p:nvSpPr>
          <p:cNvPr id="6" name="Text 4"/>
          <p:cNvSpPr/>
          <p:nvPr/>
        </p:nvSpPr>
        <p:spPr>
          <a:xfrm>
            <a:off x="609585" y="4129484"/>
            <a:ext cx="568945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Een chatbot vragen</a:t>
            </a:r>
            <a:endParaRPr lang="en-US" sz="2600" dirty="0"/>
          </a:p>
        </p:txBody>
      </p:sp>
      <p:sp>
        <p:nvSpPr>
          <p:cNvPr id="7" name="Text 5"/>
          <p:cNvSpPr/>
          <p:nvPr/>
        </p:nvSpPr>
        <p:spPr>
          <a:xfrm>
            <a:off x="609585" y="5540375"/>
            <a:ext cx="568945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De huisartsenpost bellen</a:t>
            </a:r>
            <a:endParaRPr lang="en-US" sz="2600" dirty="0"/>
          </a:p>
        </p:txBody>
      </p:sp>
      <p:pic>
        <p:nvPicPr>
          <p:cNvPr id="8" name="Image 0" descr="preencoded.png">    </p:cNvPr>
          <p:cNvPicPr>
            <a:picLocks noChangeAspect="1"/>
          </p:cNvPicPr>
          <p:nvPr/>
        </p:nvPicPr>
        <p:blipFill>
          <a:blip r:embed="rId1"/>
          <a:stretch>
            <a:fillRect/>
          </a:stretch>
        </p:blipFill>
        <p:spPr>
          <a:xfrm>
            <a:off x="6908627" y="0"/>
            <a:ext cx="5283068" cy="6858000"/>
          </a:xfrm>
          <a:prstGeom prst="rect">
            <a:avLst/>
          </a:prstGeom>
        </p:spPr>
      </p:pic>
      <p:sp>
        <p:nvSpPr>
          <p:cNvPr id="9" name="Shape 6"/>
          <p:cNvSpPr/>
          <p:nvPr/>
        </p:nvSpPr>
        <p:spPr>
          <a:xfrm>
            <a:off x="609585" y="3648869"/>
            <a:ext cx="5689458" cy="12700"/>
          </a:xfrm>
          <a:prstGeom prst="rect">
            <a:avLst/>
          </a:prstGeom>
          <a:solidFill>
            <a:srgbClr val="4B5269"/>
          </a:solidFill>
          <a:ln/>
        </p:spPr>
      </p:sp>
      <p:sp>
        <p:nvSpPr>
          <p:cNvPr id="10" name="Shape 7"/>
          <p:cNvSpPr/>
          <p:nvPr/>
        </p:nvSpPr>
        <p:spPr>
          <a:xfrm>
            <a:off x="609585" y="5059759"/>
            <a:ext cx="5689458" cy="12700"/>
          </a:xfrm>
          <a:prstGeom prst="rect">
            <a:avLst/>
          </a:prstGeom>
          <a:solidFill>
            <a:srgbClr val="4B5269"/>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7873803" cy="584200"/>
          </a:xfrm>
          <a:prstGeom prst="rect">
            <a:avLst/>
          </a:prstGeom>
          <a:noFill/>
          <a:ln/>
        </p:spPr>
        <p:txBody>
          <a:bodyPr wrap="none" lIns="0" tIns="0" rIns="0" bIns="0" rtlCol="0" anchor="t"/>
          <a:lstStyle/>
          <a:p>
            <a:pPr algn="l" indent="0" marL="0">
              <a:lnSpc>
                <a:spcPct val="77000"/>
              </a:lnSpc>
              <a:buNone/>
            </a:pPr>
            <a:r>
              <a:rPr lang="en-US" sz="5000" spc="-125" kern="0" dirty="0">
                <a:solidFill>
                  <a:srgbClr val="FFFFFF"/>
                </a:solidFill>
                <a:latin typeface="Encode Sans Semi Condensed Black" pitchFamily="34" charset="0"/>
                <a:ea typeface="Encode Sans Semi Condensed Black" pitchFamily="34" charset="-122"/>
                <a:cs typeface="Encode Sans Semi Condensed Black" pitchFamily="34" charset="-120"/>
              </a:rPr>
              <a:t>AI-VERKEERSLICHT</a:t>
            </a:r>
            <a:endParaRPr lang="en-US" sz="5000" dirty="0"/>
          </a:p>
        </p:txBody>
      </p:sp>
      <p:sp>
        <p:nvSpPr>
          <p:cNvPr id="4" name="Text 2"/>
          <p:cNvSpPr/>
          <p:nvPr/>
        </p:nvSpPr>
        <p:spPr>
          <a:xfrm>
            <a:off x="3870823" y="1514971"/>
            <a:ext cx="7711287" cy="350441"/>
          </a:xfrm>
          <a:prstGeom prst="rect">
            <a:avLst/>
          </a:prstGeom>
          <a:noFill/>
          <a:ln/>
        </p:spPr>
        <p:txBody>
          <a:bodyPr wrap="none" lIns="0" tIns="0" rIns="0" bIns="0" rtlCol="0" anchor="t"/>
          <a:lstStyle/>
          <a:p>
            <a:pPr algn="l" indent="0" marL="0">
              <a:lnSpc>
                <a:spcPct val="96000"/>
              </a:lnSpc>
              <a:buNone/>
            </a:pPr>
            <a:r>
              <a:rPr lang="en-US" sz="2400" b="1" dirty="0">
                <a:solidFill>
                  <a:srgbClr val="47D7A0"/>
                </a:solidFill>
                <a:latin typeface="Encode Sans Semi Condensed Bold" pitchFamily="34" charset="0"/>
                <a:ea typeface="Encode Sans Semi Condensed Bold" pitchFamily="34" charset="-122"/>
                <a:cs typeface="Encode Sans Semi Condensed Bold" pitchFamily="34" charset="-120"/>
              </a:rPr>
              <a:t>GROEN</a:t>
            </a:r>
            <a:endParaRPr lang="en-US" sz="2400" dirty="0"/>
          </a:p>
        </p:txBody>
      </p:sp>
      <p:sp>
        <p:nvSpPr>
          <p:cNvPr id="5" name="Text 3"/>
          <p:cNvSpPr/>
          <p:nvPr/>
        </p:nvSpPr>
        <p:spPr>
          <a:xfrm>
            <a:off x="3870823" y="2001937"/>
            <a:ext cx="7711287" cy="426641"/>
          </a:xfrm>
          <a:prstGeom prst="rect">
            <a:avLst/>
          </a:prstGeom>
          <a:noFill/>
          <a:ln/>
        </p:spPr>
        <p:txBody>
          <a:bodyPr wrap="none" lIns="0" tIns="0" rIns="0" bIns="0" rtlCol="0" anchor="t"/>
          <a:lstStyle/>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Uitleg, vragen voorbereiden, algemene leefstijlinfo</a:t>
            </a:r>
            <a:endParaRPr lang="en-US" sz="2400" dirty="0"/>
          </a:p>
        </p:txBody>
      </p:sp>
      <p:sp>
        <p:nvSpPr>
          <p:cNvPr id="6" name="Text 4"/>
          <p:cNvSpPr/>
          <p:nvPr/>
        </p:nvSpPr>
        <p:spPr>
          <a:xfrm>
            <a:off x="3870823" y="3146127"/>
            <a:ext cx="7711287" cy="350441"/>
          </a:xfrm>
          <a:prstGeom prst="rect">
            <a:avLst/>
          </a:prstGeom>
          <a:noFill/>
          <a:ln/>
        </p:spPr>
        <p:txBody>
          <a:bodyPr wrap="none" lIns="0" tIns="0" rIns="0" bIns="0" rtlCol="0" anchor="t"/>
          <a:lstStyle/>
          <a:p>
            <a:pPr algn="l" indent="0" marL="0">
              <a:lnSpc>
                <a:spcPct val="96000"/>
              </a:lnSpc>
              <a:buNone/>
            </a:pPr>
            <a:r>
              <a:rPr lang="en-US" sz="2400" b="1" dirty="0">
                <a:solidFill>
                  <a:srgbClr val="FFB547"/>
                </a:solidFill>
                <a:latin typeface="Encode Sans Semi Condensed Bold" pitchFamily="34" charset="0"/>
                <a:ea typeface="Encode Sans Semi Condensed Bold" pitchFamily="34" charset="-122"/>
                <a:cs typeface="Encode Sans Semi Condensed Bold" pitchFamily="34" charset="-120"/>
              </a:rPr>
              <a:t>ORANJE</a:t>
            </a:r>
            <a:endParaRPr lang="en-US" sz="2400" dirty="0"/>
          </a:p>
        </p:txBody>
      </p:sp>
      <p:sp>
        <p:nvSpPr>
          <p:cNvPr id="7" name="Text 5"/>
          <p:cNvSpPr/>
          <p:nvPr/>
        </p:nvSpPr>
        <p:spPr>
          <a:xfrm>
            <a:off x="3870823" y="3633093"/>
            <a:ext cx="7711287" cy="853281"/>
          </a:xfrm>
          <a:prstGeom prst="rect">
            <a:avLst/>
          </a:prstGeom>
          <a:noFill/>
          <a:ln/>
        </p:spPr>
        <p:txBody>
          <a:bodyPr wrap="square" lIns="0" tIns="0" rIns="0" bIns="0" rtlCol="0" anchor="t">
            <a:normAutofit/>
          </a:bodyPr>
          <a:lstStyle/>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Klachten, uitslagen, medicijnen of metingen? </a:t>
            </a:r>
            <a:endParaRPr lang="en-US" sz="2400" dirty="0"/>
          </a:p>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Laat het controleren.</a:t>
            </a:r>
            <a:endParaRPr lang="en-US" sz="2400" dirty="0"/>
          </a:p>
        </p:txBody>
      </p:sp>
      <p:sp>
        <p:nvSpPr>
          <p:cNvPr id="8" name="Text 6"/>
          <p:cNvSpPr/>
          <p:nvPr/>
        </p:nvSpPr>
        <p:spPr>
          <a:xfrm>
            <a:off x="3870823" y="5203924"/>
            <a:ext cx="7711287" cy="350441"/>
          </a:xfrm>
          <a:prstGeom prst="rect">
            <a:avLst/>
          </a:prstGeom>
          <a:noFill/>
          <a:ln/>
        </p:spPr>
        <p:txBody>
          <a:bodyPr wrap="none" lIns="0" tIns="0" rIns="0" bIns="0" rtlCol="0" anchor="t"/>
          <a:lstStyle/>
          <a:p>
            <a:pPr algn="l" indent="0" marL="0">
              <a:lnSpc>
                <a:spcPct val="96000"/>
              </a:lnSpc>
              <a:buNone/>
            </a:pPr>
            <a:r>
              <a:rPr lang="en-US" sz="2400" b="1" dirty="0">
                <a:solidFill>
                  <a:srgbClr val="FF6268"/>
                </a:solidFill>
                <a:latin typeface="Encode Sans Semi Condensed Bold" pitchFamily="34" charset="0"/>
                <a:ea typeface="Encode Sans Semi Condensed Bold" pitchFamily="34" charset="-122"/>
                <a:cs typeface="Encode Sans Semi Condensed Bold" pitchFamily="34" charset="-120"/>
              </a:rPr>
              <a:t>ROOD</a:t>
            </a:r>
            <a:endParaRPr lang="en-US" sz="2400" dirty="0"/>
          </a:p>
        </p:txBody>
      </p:sp>
      <p:sp>
        <p:nvSpPr>
          <p:cNvPr id="9" name="Text 7"/>
          <p:cNvSpPr/>
          <p:nvPr/>
        </p:nvSpPr>
        <p:spPr>
          <a:xfrm>
            <a:off x="3870823" y="5690890"/>
            <a:ext cx="7711287" cy="426641"/>
          </a:xfrm>
          <a:prstGeom prst="rect">
            <a:avLst/>
          </a:prstGeom>
          <a:noFill/>
          <a:ln/>
        </p:spPr>
        <p:txBody>
          <a:bodyPr wrap="none" lIns="0" tIns="0" rIns="0" bIns="0" rtlCol="0" anchor="t"/>
          <a:lstStyle/>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Ernstige acute klachten? Eerst medische hulp.</a:t>
            </a:r>
            <a:endParaRPr lang="en-US" sz="2400" dirty="0"/>
          </a:p>
        </p:txBody>
      </p:sp>
      <p:sp>
        <p:nvSpPr>
          <p:cNvPr id="10" name="Shape 8"/>
          <p:cNvSpPr/>
          <p:nvPr/>
        </p:nvSpPr>
        <p:spPr>
          <a:xfrm>
            <a:off x="3870823" y="2781598"/>
            <a:ext cx="7711287" cy="12700"/>
          </a:xfrm>
          <a:prstGeom prst="rect">
            <a:avLst/>
          </a:prstGeom>
          <a:solidFill>
            <a:srgbClr val="4B5269"/>
          </a:solidFill>
          <a:ln/>
        </p:spPr>
      </p:sp>
      <p:sp>
        <p:nvSpPr>
          <p:cNvPr id="11" name="Shape 9"/>
          <p:cNvSpPr/>
          <p:nvPr/>
        </p:nvSpPr>
        <p:spPr>
          <a:xfrm>
            <a:off x="3870823" y="4838204"/>
            <a:ext cx="7711287" cy="12700"/>
          </a:xfrm>
          <a:prstGeom prst="rect">
            <a:avLst/>
          </a:prstGeom>
          <a:solidFill>
            <a:srgbClr val="4B5269"/>
          </a:solidFill>
          <a:ln/>
        </p:spPr>
      </p:sp>
      <p:sp>
        <p:nvSpPr>
          <p:cNvPr id="12" name="Shape 10"/>
          <p:cNvSpPr/>
          <p:nvPr/>
        </p:nvSpPr>
        <p:spPr>
          <a:xfrm>
            <a:off x="1128287" y="1544836"/>
            <a:ext cx="1766546" cy="4514751"/>
          </a:xfrm>
          <a:prstGeom prst="roundRect">
            <a:avLst/>
          </a:prstGeom>
          <a:solidFill>
            <a:srgbClr val="080A12"/>
          </a:solidFill>
          <a:ln w="25400">
            <a:solidFill>
              <a:srgbClr val="00D9FF"/>
            </a:solidFill>
            <a:prstDash val="solid"/>
          </a:ln>
        </p:spPr>
      </p:sp>
      <p:sp>
        <p:nvSpPr>
          <p:cNvPr id="13" name="Shape 11"/>
          <p:cNvSpPr/>
          <p:nvPr/>
        </p:nvSpPr>
        <p:spPr>
          <a:xfrm>
            <a:off x="1464829" y="1853307"/>
            <a:ext cx="1093562" cy="1093589"/>
          </a:xfrm>
          <a:prstGeom prst="ellipse">
            <a:avLst/>
          </a:prstGeom>
          <a:solidFill>
            <a:srgbClr val="FF6268"/>
          </a:solidFill>
          <a:ln w="38100">
            <a:solidFill>
              <a:srgbClr val="FF6268"/>
            </a:solidFill>
            <a:prstDash val="solid"/>
          </a:ln>
        </p:spPr>
      </p:sp>
      <p:sp>
        <p:nvSpPr>
          <p:cNvPr id="14" name="Shape 12"/>
          <p:cNvSpPr/>
          <p:nvPr/>
        </p:nvSpPr>
        <p:spPr>
          <a:xfrm>
            <a:off x="1464829" y="3255367"/>
            <a:ext cx="1093562" cy="1093589"/>
          </a:xfrm>
          <a:prstGeom prst="ellipse">
            <a:avLst/>
          </a:prstGeom>
          <a:solidFill>
            <a:srgbClr val="FFB547"/>
          </a:solidFill>
          <a:ln w="38100">
            <a:solidFill>
              <a:srgbClr val="FFB547"/>
            </a:solidFill>
            <a:prstDash val="solid"/>
          </a:ln>
        </p:spPr>
      </p:sp>
      <p:sp>
        <p:nvSpPr>
          <p:cNvPr id="15" name="Shape 13"/>
          <p:cNvSpPr/>
          <p:nvPr/>
        </p:nvSpPr>
        <p:spPr>
          <a:xfrm>
            <a:off x="1464829" y="4657527"/>
            <a:ext cx="1093562" cy="1093589"/>
          </a:xfrm>
          <a:prstGeom prst="ellipse">
            <a:avLst/>
          </a:prstGeom>
          <a:solidFill>
            <a:srgbClr val="47D7A0"/>
          </a:solidFill>
          <a:ln w="38100">
            <a:solidFill>
              <a:srgbClr val="47D7A0"/>
            </a:solidFill>
            <a:prstDash val="soli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0A12"/>
          </a:solidFill>
          <a:ln/>
        </p:spPr>
      </p:sp>
      <p:sp>
        <p:nvSpPr>
          <p:cNvPr id="3" name="Text 1"/>
          <p:cNvSpPr/>
          <p:nvPr/>
        </p:nvSpPr>
        <p:spPr>
          <a:xfrm>
            <a:off x="609585" y="609600"/>
            <a:ext cx="7873803" cy="584200"/>
          </a:xfrm>
          <a:prstGeom prst="rect">
            <a:avLst/>
          </a:prstGeom>
          <a:noFill/>
          <a:ln/>
        </p:spPr>
        <p:txBody>
          <a:bodyPr wrap="none" lIns="0" tIns="0" rIns="0" bIns="0" rtlCol="0" anchor="t"/>
          <a:lstStyle/>
          <a:p>
            <a:pPr algn="l" indent="0" marL="0">
              <a:lnSpc>
                <a:spcPct val="77000"/>
              </a:lnSpc>
              <a:buNone/>
            </a:pPr>
            <a:r>
              <a:rPr lang="en-US" sz="5000" spc="-125" kern="0" dirty="0">
                <a:solidFill>
                  <a:srgbClr val="FFFFFF"/>
                </a:solidFill>
                <a:latin typeface="Encode Sans Semi Condensed Black" pitchFamily="34" charset="0"/>
                <a:ea typeface="Encode Sans Semi Condensed Black" pitchFamily="34" charset="-122"/>
                <a:cs typeface="Encode Sans Semi Condensed Black" pitchFamily="34" charset="-120"/>
              </a:rPr>
              <a:t>WAT KUN JE ZELF DOEN?</a:t>
            </a:r>
            <a:endParaRPr lang="en-US" sz="5000" dirty="0"/>
          </a:p>
        </p:txBody>
      </p:sp>
      <p:pic>
        <p:nvPicPr>
          <p:cNvPr id="4" name="Image 0" descr="preencoded.png">    </p:cNvPr>
          <p:cNvPicPr>
            <a:picLocks noChangeAspect="1"/>
          </p:cNvPicPr>
          <p:nvPr/>
        </p:nvPicPr>
        <p:blipFill>
          <a:blip r:embed="rId1"/>
          <a:stretch>
            <a:fillRect/>
          </a:stretch>
        </p:blipFill>
        <p:spPr>
          <a:xfrm>
            <a:off x="777856" y="3018532"/>
            <a:ext cx="476238" cy="476250"/>
          </a:xfrm>
          <a:prstGeom prst="rect">
            <a:avLst/>
          </a:prstGeom>
        </p:spPr>
      </p:pic>
      <p:sp>
        <p:nvSpPr>
          <p:cNvPr id="5" name="Text 2"/>
          <p:cNvSpPr/>
          <p:nvPr/>
        </p:nvSpPr>
        <p:spPr>
          <a:xfrm>
            <a:off x="609585" y="3774182"/>
            <a:ext cx="1950691"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Begrijpen</a:t>
            </a:r>
            <a:endParaRPr lang="en-US" sz="2300" dirty="0"/>
          </a:p>
        </p:txBody>
      </p:sp>
      <p:pic>
        <p:nvPicPr>
          <p:cNvPr id="6" name="Image 1" descr="preencoded.png">    </p:cNvPr>
          <p:cNvPicPr>
            <a:picLocks noChangeAspect="1"/>
          </p:cNvPicPr>
          <p:nvPr/>
        </p:nvPicPr>
        <p:blipFill>
          <a:blip r:embed="rId2"/>
          <a:stretch>
            <a:fillRect/>
          </a:stretch>
        </p:blipFill>
        <p:spPr>
          <a:xfrm>
            <a:off x="3033240" y="3018532"/>
            <a:ext cx="476238" cy="476250"/>
          </a:xfrm>
          <a:prstGeom prst="rect">
            <a:avLst/>
          </a:prstGeom>
        </p:spPr>
      </p:pic>
      <p:sp>
        <p:nvSpPr>
          <p:cNvPr id="7" name="Text 3"/>
          <p:cNvSpPr/>
          <p:nvPr/>
        </p:nvSpPr>
        <p:spPr>
          <a:xfrm>
            <a:off x="2864969" y="3774182"/>
            <a:ext cx="1950691"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Contact houden</a:t>
            </a:r>
            <a:endParaRPr lang="en-US" sz="2300" dirty="0"/>
          </a:p>
        </p:txBody>
      </p:sp>
      <p:pic>
        <p:nvPicPr>
          <p:cNvPr id="8" name="Image 2" descr="preencoded.png">    </p:cNvPr>
          <p:cNvPicPr>
            <a:picLocks noChangeAspect="1"/>
          </p:cNvPicPr>
          <p:nvPr/>
        </p:nvPicPr>
        <p:blipFill>
          <a:blip r:embed="rId3"/>
          <a:stretch>
            <a:fillRect/>
          </a:stretch>
        </p:blipFill>
        <p:spPr>
          <a:xfrm>
            <a:off x="5288624" y="3018532"/>
            <a:ext cx="476238" cy="476250"/>
          </a:xfrm>
          <a:prstGeom prst="rect">
            <a:avLst/>
          </a:prstGeom>
        </p:spPr>
      </p:pic>
      <p:sp>
        <p:nvSpPr>
          <p:cNvPr id="9" name="Text 4"/>
          <p:cNvSpPr/>
          <p:nvPr/>
        </p:nvSpPr>
        <p:spPr>
          <a:xfrm>
            <a:off x="5120353" y="3774182"/>
            <a:ext cx="1950889"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Gezonder leven</a:t>
            </a:r>
            <a:endParaRPr lang="en-US" sz="2300" dirty="0"/>
          </a:p>
        </p:txBody>
      </p:sp>
      <p:pic>
        <p:nvPicPr>
          <p:cNvPr id="10" name="Image 3" descr="preencoded.png">    </p:cNvPr>
          <p:cNvPicPr>
            <a:picLocks noChangeAspect="1"/>
          </p:cNvPicPr>
          <p:nvPr/>
        </p:nvPicPr>
        <p:blipFill>
          <a:blip r:embed="rId4"/>
          <a:stretch>
            <a:fillRect/>
          </a:stretch>
        </p:blipFill>
        <p:spPr>
          <a:xfrm>
            <a:off x="7544207" y="3018532"/>
            <a:ext cx="476238" cy="476250"/>
          </a:xfrm>
          <a:prstGeom prst="rect">
            <a:avLst/>
          </a:prstGeom>
        </p:spPr>
      </p:pic>
      <p:sp>
        <p:nvSpPr>
          <p:cNvPr id="11" name="Text 5"/>
          <p:cNvSpPr/>
          <p:nvPr/>
        </p:nvSpPr>
        <p:spPr>
          <a:xfrm>
            <a:off x="7375936" y="3774182"/>
            <a:ext cx="1950691" cy="817761"/>
          </a:xfrm>
          <a:prstGeom prst="rect">
            <a:avLst/>
          </a:prstGeom>
          <a:noFill/>
          <a:ln/>
        </p:spPr>
        <p:txBody>
          <a:bodyPr wrap="square" lIns="0" tIns="0" rIns="0" bIns="0" rtlCol="0" anchor="t">
            <a:normAutofit/>
          </a:bodyPr>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Meten en volgen</a:t>
            </a:r>
            <a:endParaRPr lang="en-US" sz="2300" dirty="0"/>
          </a:p>
        </p:txBody>
      </p:sp>
      <p:pic>
        <p:nvPicPr>
          <p:cNvPr id="12" name="Image 4" descr="preencoded.png">    </p:cNvPr>
          <p:cNvPicPr>
            <a:picLocks noChangeAspect="1"/>
          </p:cNvPicPr>
          <p:nvPr/>
        </p:nvPicPr>
        <p:blipFill>
          <a:blip r:embed="rId5"/>
          <a:stretch>
            <a:fillRect/>
          </a:stretch>
        </p:blipFill>
        <p:spPr>
          <a:xfrm>
            <a:off x="9799591" y="3018532"/>
            <a:ext cx="476238" cy="476250"/>
          </a:xfrm>
          <a:prstGeom prst="rect">
            <a:avLst/>
          </a:prstGeom>
        </p:spPr>
      </p:pic>
      <p:sp>
        <p:nvSpPr>
          <p:cNvPr id="13" name="Text 6"/>
          <p:cNvSpPr/>
          <p:nvPr/>
        </p:nvSpPr>
        <p:spPr>
          <a:xfrm>
            <a:off x="9631320" y="3774182"/>
            <a:ext cx="1950790" cy="817761"/>
          </a:xfrm>
          <a:prstGeom prst="rect">
            <a:avLst/>
          </a:prstGeom>
          <a:noFill/>
          <a:ln/>
        </p:spPr>
        <p:txBody>
          <a:bodyPr wrap="square" lIns="0" tIns="0" rIns="0" bIns="0" rtlCol="0" anchor="t">
            <a:normAutofit/>
          </a:bodyPr>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Werken aan herstel</a:t>
            </a:r>
            <a:endParaRPr lang="en-US" sz="2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6705432" cy="167580"/>
          </a:xfrm>
          <a:prstGeom prst="rect">
            <a:avLst/>
          </a:prstGeom>
          <a:noFill/>
          <a:ln/>
        </p:spPr>
        <p:txBody>
          <a:bodyPr wrap="none" lIns="0" tIns="0" rIns="0" bIns="0" rtlCol="0" anchor="t"/>
          <a:lstStyle/>
          <a:p>
            <a:pPr algn="l" indent="0" marL="0">
              <a:lnSpc>
                <a:spcPct val="100000"/>
              </a:lnSpc>
              <a:buNone/>
            </a:pPr>
            <a:r>
              <a:rPr lang="en-US" sz="1100" b="1" spc="110" kern="0" dirty="0">
                <a:solidFill>
                  <a:srgbClr val="47D7A0"/>
                </a:solidFill>
                <a:latin typeface="Encode Sans Semi Condensed Bold" pitchFamily="34" charset="0"/>
                <a:ea typeface="Encode Sans Semi Condensed Bold" pitchFamily="34" charset="-122"/>
                <a:cs typeface="Encode Sans Semi Condensed Bold" pitchFamily="34" charset="-120"/>
              </a:rPr>
              <a:t>GROEN · UITLEG VRAGEN</a:t>
            </a:r>
            <a:endParaRPr lang="en-US" sz="1100" dirty="0"/>
          </a:p>
        </p:txBody>
      </p:sp>
      <p:sp>
        <p:nvSpPr>
          <p:cNvPr id="4" name="Text 2"/>
          <p:cNvSpPr/>
          <p:nvPr/>
        </p:nvSpPr>
        <p:spPr>
          <a:xfrm>
            <a:off x="609585" y="853380"/>
            <a:ext cx="6095848" cy="1028105"/>
          </a:xfrm>
          <a:prstGeom prst="rect">
            <a:avLst/>
          </a:prstGeom>
          <a:noFill/>
          <a:ln/>
        </p:spPr>
        <p:txBody>
          <a:bodyPr wrap="square" lIns="0" tIns="0" rIns="0" bIns="0" rtlCol="0" anchor="t">
            <a:normAutofit/>
          </a:bodyPr>
          <a:lstStyle/>
          <a:p>
            <a:pPr algn="l" indent="0" marL="0">
              <a:lnSpc>
                <a:spcPct val="77000"/>
              </a:lnSpc>
              <a:buNone/>
            </a:pPr>
            <a:r>
              <a:rPr lang="en-US" sz="4400" spc="-110" kern="0" dirty="0">
                <a:solidFill>
                  <a:srgbClr val="FFFFFF"/>
                </a:solidFill>
                <a:latin typeface="Encode Sans Semi Condensed Black" pitchFamily="34" charset="0"/>
                <a:ea typeface="Encode Sans Semi Condensed Black" pitchFamily="34" charset="-122"/>
                <a:cs typeface="Encode Sans Semi Condensed Black" pitchFamily="34" charset="-120"/>
              </a:rPr>
              <a:t>IK BEGRIJP MIJN BLOEDUITSLAG NIET</a:t>
            </a:r>
            <a:endParaRPr lang="en-US" sz="4400" dirty="0"/>
          </a:p>
        </p:txBody>
      </p:sp>
      <p:sp>
        <p:nvSpPr>
          <p:cNvPr id="5" name="Text 3"/>
          <p:cNvSpPr/>
          <p:nvPr/>
        </p:nvSpPr>
        <p:spPr>
          <a:xfrm>
            <a:off x="609585" y="2384524"/>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Wat betekent dit woord?</a:t>
            </a:r>
            <a:endParaRPr lang="en-US" sz="2600" dirty="0"/>
          </a:p>
        </p:txBody>
      </p:sp>
      <p:sp>
        <p:nvSpPr>
          <p:cNvPr id="6" name="Text 4"/>
          <p:cNvSpPr/>
          <p:nvPr/>
        </p:nvSpPr>
        <p:spPr>
          <a:xfrm>
            <a:off x="609585" y="3929062"/>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Wat zegt deze uitslag wel en niet?</a:t>
            </a:r>
            <a:endParaRPr lang="en-US" sz="2600" dirty="0"/>
          </a:p>
        </p:txBody>
      </p:sp>
      <p:sp>
        <p:nvSpPr>
          <p:cNvPr id="7" name="Text 5"/>
          <p:cNvSpPr/>
          <p:nvPr/>
        </p:nvSpPr>
        <p:spPr>
          <a:xfrm>
            <a:off x="609585" y="5473601"/>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Wat vraag ik mijn arts?</a:t>
            </a:r>
            <a:endParaRPr lang="en-US" sz="2600" dirty="0"/>
          </a:p>
        </p:txBody>
      </p:sp>
      <p:sp>
        <p:nvSpPr>
          <p:cNvPr id="8" name="Shape 6"/>
          <p:cNvSpPr/>
          <p:nvPr/>
        </p:nvSpPr>
        <p:spPr>
          <a:xfrm>
            <a:off x="7315017" y="0"/>
            <a:ext cx="4876678" cy="6858000"/>
          </a:xfrm>
          <a:prstGeom prst="rect">
            <a:avLst/>
          </a:prstGeom>
          <a:solidFill>
            <a:srgbClr val="171A27"/>
          </a:solidFill>
          <a:ln/>
        </p:spPr>
      </p:sp>
      <p:pic>
        <p:nvPicPr>
          <p:cNvPr id="9" name="Image 0" descr="preencoded.png">    </p:cNvPr>
          <p:cNvPicPr>
            <a:picLocks noChangeAspect="1"/>
          </p:cNvPicPr>
          <p:nvPr/>
        </p:nvPicPr>
        <p:blipFill>
          <a:blip r:embed="rId1"/>
          <a:stretch>
            <a:fillRect/>
          </a:stretch>
        </p:blipFill>
        <p:spPr>
          <a:xfrm>
            <a:off x="7924602" y="513854"/>
            <a:ext cx="3657509" cy="2902446"/>
          </a:xfrm>
          <a:prstGeom prst="rect">
            <a:avLst/>
          </a:prstGeom>
        </p:spPr>
      </p:pic>
      <p:pic>
        <p:nvPicPr>
          <p:cNvPr id="10" name="Image 1" descr="preencoded.png">    </p:cNvPr>
          <p:cNvPicPr>
            <a:picLocks noChangeAspect="1"/>
          </p:cNvPicPr>
          <p:nvPr/>
        </p:nvPicPr>
        <p:blipFill>
          <a:blip r:embed="rId2"/>
          <a:stretch>
            <a:fillRect/>
          </a:stretch>
        </p:blipFill>
        <p:spPr>
          <a:xfrm>
            <a:off x="7924602" y="3587750"/>
            <a:ext cx="3657509" cy="2756495"/>
          </a:xfrm>
          <a:prstGeom prst="rect">
            <a:avLst/>
          </a:prstGeom>
        </p:spPr>
      </p:pic>
      <p:sp>
        <p:nvSpPr>
          <p:cNvPr id="11" name="Shape 7"/>
          <p:cNvSpPr/>
          <p:nvPr/>
        </p:nvSpPr>
        <p:spPr>
          <a:xfrm>
            <a:off x="609585" y="3381573"/>
            <a:ext cx="6095848" cy="12700"/>
          </a:xfrm>
          <a:prstGeom prst="rect">
            <a:avLst/>
          </a:prstGeom>
          <a:solidFill>
            <a:srgbClr val="4B5269"/>
          </a:solidFill>
          <a:ln/>
        </p:spPr>
      </p:sp>
      <p:sp>
        <p:nvSpPr>
          <p:cNvPr id="12" name="Shape 8"/>
          <p:cNvSpPr/>
          <p:nvPr/>
        </p:nvSpPr>
        <p:spPr>
          <a:xfrm>
            <a:off x="609585" y="4926112"/>
            <a:ext cx="6095848" cy="12700"/>
          </a:xfrm>
          <a:prstGeom prst="rect">
            <a:avLst/>
          </a:prstGeom>
          <a:solidFill>
            <a:srgbClr val="4B5269"/>
          </a:solidFill>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0A12"/>
          </a:solidFill>
          <a:ln/>
        </p:spPr>
      </p:sp>
      <p:sp>
        <p:nvSpPr>
          <p:cNvPr id="3" name="Text 1"/>
          <p:cNvSpPr/>
          <p:nvPr/>
        </p:nvSpPr>
        <p:spPr>
          <a:xfrm>
            <a:off x="609585" y="609600"/>
            <a:ext cx="7873803" cy="584200"/>
          </a:xfrm>
          <a:prstGeom prst="rect">
            <a:avLst/>
          </a:prstGeom>
          <a:noFill/>
          <a:ln/>
        </p:spPr>
        <p:txBody>
          <a:bodyPr wrap="none" lIns="0" tIns="0" rIns="0" bIns="0" rtlCol="0" anchor="t"/>
          <a:lstStyle/>
          <a:p>
            <a:pPr algn="l" indent="0" marL="0">
              <a:lnSpc>
                <a:spcPct val="77000"/>
              </a:lnSpc>
              <a:buNone/>
            </a:pPr>
            <a:r>
              <a:rPr lang="en-US" sz="5000" spc="-125" kern="0" dirty="0">
                <a:solidFill>
                  <a:srgbClr val="FFFFFF"/>
                </a:solidFill>
                <a:latin typeface="Encode Sans Semi Condensed Black" pitchFamily="34" charset="0"/>
                <a:ea typeface="Encode Sans Semi Condensed Black" pitchFamily="34" charset="-122"/>
                <a:cs typeface="Encode Sans Semi Condensed Black" pitchFamily="34" charset="-120"/>
              </a:rPr>
              <a:t>PIETER</a:t>
            </a:r>
            <a:endParaRPr lang="en-US" sz="5000" dirty="0"/>
          </a:p>
        </p:txBody>
      </p:sp>
      <p:sp>
        <p:nvSpPr>
          <p:cNvPr id="4" name="Shape 2"/>
          <p:cNvSpPr/>
          <p:nvPr/>
        </p:nvSpPr>
        <p:spPr>
          <a:xfrm>
            <a:off x="609585" y="1384300"/>
            <a:ext cx="10972526" cy="4864100"/>
          </a:xfrm>
          <a:prstGeom prst="rect">
            <a:avLst/>
          </a:prstGeom>
          <a:solidFill>
            <a:srgbClr val="0C0E16"/>
          </a:solidFill>
          <a:ln w="25399">
            <a:solidFill>
              <a:srgbClr val="47D7A0"/>
            </a:solidFill>
            <a:prstDash val="soli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6705432" cy="167580"/>
          </a:xfrm>
          <a:prstGeom prst="rect">
            <a:avLst/>
          </a:prstGeom>
          <a:noFill/>
          <a:ln/>
        </p:spPr>
        <p:txBody>
          <a:bodyPr wrap="none" lIns="0" tIns="0" rIns="0" bIns="0" rtlCol="0" anchor="t"/>
          <a:lstStyle/>
          <a:p>
            <a:pPr algn="l" indent="0" marL="0">
              <a:lnSpc>
                <a:spcPct val="100000"/>
              </a:lnSpc>
              <a:buNone/>
            </a:pPr>
            <a:r>
              <a:rPr lang="en-US" sz="1100" b="1" spc="110" kern="0" dirty="0">
                <a:solidFill>
                  <a:srgbClr val="47D7A0"/>
                </a:solidFill>
                <a:latin typeface="Encode Sans Semi Condensed Bold" pitchFamily="34" charset="0"/>
                <a:ea typeface="Encode Sans Semi Condensed Bold" pitchFamily="34" charset="-122"/>
                <a:cs typeface="Encode Sans Semi Condensed Bold" pitchFamily="34" charset="-120"/>
              </a:rPr>
              <a:t>GROEN · VRAGEN VOORBEREIDEN</a:t>
            </a:r>
            <a:endParaRPr lang="en-US" sz="1100" dirty="0"/>
          </a:p>
        </p:txBody>
      </p:sp>
      <p:sp>
        <p:nvSpPr>
          <p:cNvPr id="4" name="Text 2"/>
          <p:cNvSpPr/>
          <p:nvPr/>
        </p:nvSpPr>
        <p:spPr>
          <a:xfrm>
            <a:off x="609585" y="853380"/>
            <a:ext cx="6095848" cy="1028105"/>
          </a:xfrm>
          <a:prstGeom prst="rect">
            <a:avLst/>
          </a:prstGeom>
          <a:noFill/>
          <a:ln/>
        </p:spPr>
        <p:txBody>
          <a:bodyPr wrap="square" lIns="0" tIns="0" rIns="0" bIns="0" rtlCol="0" anchor="t">
            <a:normAutofit/>
          </a:bodyPr>
          <a:lstStyle/>
          <a:p>
            <a:pPr algn="l" indent="0" marL="0">
              <a:lnSpc>
                <a:spcPct val="77000"/>
              </a:lnSpc>
              <a:buNone/>
            </a:pPr>
            <a:r>
              <a:rPr lang="en-US" sz="4400" spc="-110" kern="0" dirty="0">
                <a:solidFill>
                  <a:srgbClr val="FFFFFF"/>
                </a:solidFill>
                <a:latin typeface="Encode Sans Semi Condensed Black" pitchFamily="34" charset="0"/>
                <a:ea typeface="Encode Sans Semi Condensed Black" pitchFamily="34" charset="-122"/>
                <a:cs typeface="Encode Sans Semi Condensed Black" pitchFamily="34" charset="-120"/>
              </a:rPr>
              <a:t>BETER VOORBEREID NAAR DE HUISARTS</a:t>
            </a:r>
            <a:endParaRPr lang="en-US" sz="4400" dirty="0"/>
          </a:p>
        </p:txBody>
      </p:sp>
      <p:sp>
        <p:nvSpPr>
          <p:cNvPr id="5" name="Text 3"/>
          <p:cNvSpPr/>
          <p:nvPr/>
        </p:nvSpPr>
        <p:spPr>
          <a:xfrm>
            <a:off x="609585" y="2200275"/>
            <a:ext cx="6095848" cy="444500"/>
          </a:xfrm>
          <a:prstGeom prst="rect">
            <a:avLst/>
          </a:prstGeom>
          <a:noFill/>
          <a:ln/>
        </p:spPr>
        <p:txBody>
          <a:bodyPr wrap="none" lIns="0" tIns="0" rIns="0" bIns="0" rtlCol="0" anchor="t"/>
          <a:lstStyle/>
          <a:p>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Wat merk ik?</a:t>
            </a:r>
            <a:endParaRPr lang="en-US" sz="2500" dirty="0"/>
          </a:p>
        </p:txBody>
      </p:sp>
      <p:sp>
        <p:nvSpPr>
          <p:cNvPr id="6" name="Text 4"/>
          <p:cNvSpPr/>
          <p:nvPr/>
        </p:nvSpPr>
        <p:spPr>
          <a:xfrm>
            <a:off x="609585" y="3358654"/>
            <a:ext cx="6095848" cy="444500"/>
          </a:xfrm>
          <a:prstGeom prst="rect">
            <a:avLst/>
          </a:prstGeom>
          <a:noFill/>
          <a:ln/>
        </p:spPr>
        <p:txBody>
          <a:bodyPr wrap="none" lIns="0" tIns="0" rIns="0" bIns="0" rtlCol="0" anchor="t"/>
          <a:lstStyle/>
          <a:p>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Sinds wanneer?</a:t>
            </a:r>
            <a:endParaRPr lang="en-US" sz="2500" dirty="0"/>
          </a:p>
        </p:txBody>
      </p:sp>
      <p:sp>
        <p:nvSpPr>
          <p:cNvPr id="7" name="Text 5"/>
          <p:cNvSpPr/>
          <p:nvPr/>
        </p:nvSpPr>
        <p:spPr>
          <a:xfrm>
            <a:off x="609585" y="4517033"/>
            <a:ext cx="6095848" cy="444500"/>
          </a:xfrm>
          <a:prstGeom prst="rect">
            <a:avLst/>
          </a:prstGeom>
          <a:noFill/>
          <a:ln/>
        </p:spPr>
        <p:txBody>
          <a:bodyPr wrap="none" lIns="0" tIns="0" rIns="0" bIns="0" rtlCol="0" anchor="t"/>
          <a:lstStyle/>
          <a:p>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Waar maak ik me zorgen over?</a:t>
            </a:r>
            <a:endParaRPr lang="en-US" sz="2500" dirty="0"/>
          </a:p>
        </p:txBody>
      </p:sp>
      <p:sp>
        <p:nvSpPr>
          <p:cNvPr id="8" name="Text 6"/>
          <p:cNvSpPr/>
          <p:nvPr/>
        </p:nvSpPr>
        <p:spPr>
          <a:xfrm>
            <a:off x="609585" y="5675511"/>
            <a:ext cx="6095848" cy="444500"/>
          </a:xfrm>
          <a:prstGeom prst="rect">
            <a:avLst/>
          </a:prstGeom>
          <a:noFill/>
          <a:ln/>
        </p:spPr>
        <p:txBody>
          <a:bodyPr wrap="none" lIns="0" tIns="0" rIns="0" bIns="0" rtlCol="0" anchor="t"/>
          <a:lstStyle/>
          <a:p>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Wat wil ik weten?</a:t>
            </a:r>
            <a:endParaRPr lang="en-US" sz="2500" dirty="0"/>
          </a:p>
        </p:txBody>
      </p:sp>
      <p:pic>
        <p:nvPicPr>
          <p:cNvPr id="9" name="Image 0" descr="preencoded.png">    </p:cNvPr>
          <p:cNvPicPr>
            <a:picLocks noChangeAspect="1"/>
          </p:cNvPicPr>
          <p:nvPr/>
        </p:nvPicPr>
        <p:blipFill>
          <a:blip r:embed="rId1"/>
          <a:stretch>
            <a:fillRect/>
          </a:stretch>
        </p:blipFill>
        <p:spPr>
          <a:xfrm>
            <a:off x="7315017" y="0"/>
            <a:ext cx="4876678" cy="6858000"/>
          </a:xfrm>
          <a:prstGeom prst="rect">
            <a:avLst/>
          </a:prstGeom>
        </p:spPr>
      </p:pic>
      <p:sp>
        <p:nvSpPr>
          <p:cNvPr id="10" name="Shape 7"/>
          <p:cNvSpPr/>
          <p:nvPr/>
        </p:nvSpPr>
        <p:spPr>
          <a:xfrm>
            <a:off x="609585" y="2995414"/>
            <a:ext cx="6095848" cy="12700"/>
          </a:xfrm>
          <a:prstGeom prst="rect">
            <a:avLst/>
          </a:prstGeom>
          <a:solidFill>
            <a:srgbClr val="4B5269"/>
          </a:solidFill>
          <a:ln/>
        </p:spPr>
      </p:sp>
      <p:sp>
        <p:nvSpPr>
          <p:cNvPr id="11" name="Shape 8"/>
          <p:cNvSpPr/>
          <p:nvPr/>
        </p:nvSpPr>
        <p:spPr>
          <a:xfrm>
            <a:off x="609585" y="4153793"/>
            <a:ext cx="6095848" cy="12700"/>
          </a:xfrm>
          <a:prstGeom prst="rect">
            <a:avLst/>
          </a:prstGeom>
          <a:solidFill>
            <a:srgbClr val="4B5269"/>
          </a:solidFill>
          <a:ln/>
        </p:spPr>
      </p:sp>
      <p:sp>
        <p:nvSpPr>
          <p:cNvPr id="12" name="Shape 9"/>
          <p:cNvSpPr/>
          <p:nvPr/>
        </p:nvSpPr>
        <p:spPr>
          <a:xfrm>
            <a:off x="609585" y="5312172"/>
            <a:ext cx="6095848" cy="12700"/>
          </a:xfrm>
          <a:prstGeom prst="rect">
            <a:avLst/>
          </a:prstGeom>
          <a:solidFill>
            <a:srgbClr val="4B5269"/>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pic>
        <p:nvPicPr>
          <p:cNvPr id="3" name="Image 0" descr="preencoded.png">    </p:cNvPr>
          <p:cNvPicPr>
            <a:picLocks noChangeAspect="1"/>
          </p:cNvPicPr>
          <p:nvPr/>
        </p:nvPicPr>
        <p:blipFill>
          <a:blip r:embed="rId1"/>
          <a:stretch>
            <a:fillRect/>
          </a:stretch>
        </p:blipFill>
        <p:spPr>
          <a:xfrm>
            <a:off x="0" y="0"/>
            <a:ext cx="6095848" cy="6858000"/>
          </a:xfrm>
          <a:prstGeom prst="rect">
            <a:avLst/>
          </a:prstGeom>
        </p:spPr>
      </p:pic>
      <p:sp>
        <p:nvSpPr>
          <p:cNvPr id="4" name="Text 1"/>
          <p:cNvSpPr/>
          <p:nvPr/>
        </p:nvSpPr>
        <p:spPr>
          <a:xfrm>
            <a:off x="6705432" y="609600"/>
            <a:ext cx="4876678" cy="1542157"/>
          </a:xfrm>
          <a:prstGeom prst="rect">
            <a:avLst/>
          </a:prstGeom>
          <a:noFill/>
          <a:ln/>
        </p:spPr>
        <p:txBody>
          <a:bodyPr wrap="square" lIns="0" tIns="0" rIns="0" bIns="0" rtlCol="0" anchor="t">
            <a:normAutofit/>
          </a:bodyPr>
          <a:lstStyle/>
          <a:p>
            <a:pPr algn="l" indent="0" marL="0">
              <a:lnSpc>
                <a:spcPct val="77000"/>
              </a:lnSpc>
              <a:buNone/>
            </a:pPr>
            <a:r>
              <a:rPr lang="en-US" sz="4400" spc="-110" kern="0" dirty="0">
                <a:solidFill>
                  <a:srgbClr val="FFFFFF"/>
                </a:solidFill>
                <a:latin typeface="Encode Sans Semi Condensed Black" pitchFamily="34" charset="0"/>
                <a:ea typeface="Encode Sans Semi Condensed Black" pitchFamily="34" charset="-122"/>
                <a:cs typeface="Encode Sans Semi Condensed Black" pitchFamily="34" charset="-120"/>
              </a:rPr>
              <a:t>CONTACT EN OVERZICHT VANUIT HUIS</a:t>
            </a:r>
            <a:endParaRPr lang="en-US" sz="4400" dirty="0"/>
          </a:p>
        </p:txBody>
      </p:sp>
      <p:pic>
        <p:nvPicPr>
          <p:cNvPr id="5" name="Image 1" descr="preencoded.png">    </p:cNvPr>
          <p:cNvPicPr>
            <a:picLocks noChangeAspect="1"/>
          </p:cNvPicPr>
          <p:nvPr/>
        </p:nvPicPr>
        <p:blipFill>
          <a:blip r:embed="rId2"/>
          <a:stretch>
            <a:fillRect/>
          </a:stretch>
        </p:blipFill>
        <p:spPr>
          <a:xfrm>
            <a:off x="6705432" y="2525713"/>
            <a:ext cx="380990" cy="381000"/>
          </a:xfrm>
          <a:prstGeom prst="rect">
            <a:avLst/>
          </a:prstGeom>
        </p:spPr>
      </p:pic>
      <p:sp>
        <p:nvSpPr>
          <p:cNvPr id="6" name="Text 2"/>
          <p:cNvSpPr/>
          <p:nvPr/>
        </p:nvSpPr>
        <p:spPr>
          <a:xfrm>
            <a:off x="7276918" y="2493963"/>
            <a:ext cx="4305192" cy="444500"/>
          </a:xfrm>
          <a:prstGeom prst="rect">
            <a:avLst/>
          </a:prstGeom>
          <a:noFill/>
          <a:ln/>
        </p:spPr>
        <p:txBody>
          <a:bodyPr wrap="none" lIns="0" tIns="0" rIns="0" bIns="0" rtlCol="0" anchor="t"/>
          <a:lstStyle/>
          <a:p>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Je dossier bekijken</a:t>
            </a:r>
            <a:endParaRPr lang="en-US" sz="2500" dirty="0"/>
          </a:p>
        </p:txBody>
      </p:sp>
      <p:pic>
        <p:nvPicPr>
          <p:cNvPr id="7" name="Image 2" descr="preencoded.png">    </p:cNvPr>
          <p:cNvPicPr>
            <a:picLocks noChangeAspect="1"/>
          </p:cNvPicPr>
          <p:nvPr/>
        </p:nvPicPr>
        <p:blipFill>
          <a:blip r:embed="rId3"/>
          <a:stretch>
            <a:fillRect/>
          </a:stretch>
        </p:blipFill>
        <p:spPr>
          <a:xfrm>
            <a:off x="6705432" y="3578423"/>
            <a:ext cx="380990" cy="381000"/>
          </a:xfrm>
          <a:prstGeom prst="rect">
            <a:avLst/>
          </a:prstGeom>
        </p:spPr>
      </p:pic>
      <p:sp>
        <p:nvSpPr>
          <p:cNvPr id="8" name="Text 3"/>
          <p:cNvSpPr/>
          <p:nvPr/>
        </p:nvSpPr>
        <p:spPr>
          <a:xfrm>
            <a:off x="7276918" y="3546673"/>
            <a:ext cx="4305192" cy="444500"/>
          </a:xfrm>
          <a:prstGeom prst="rect">
            <a:avLst/>
          </a:prstGeom>
          <a:noFill/>
          <a:ln/>
        </p:spPr>
        <p:txBody>
          <a:bodyPr wrap="none" lIns="0" tIns="0" rIns="0" bIns="0" rtlCol="0" anchor="t"/>
          <a:lstStyle/>
          <a:p>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Een bericht sturen</a:t>
            </a:r>
            <a:endParaRPr lang="en-US" sz="2500" dirty="0"/>
          </a:p>
        </p:txBody>
      </p:sp>
      <p:pic>
        <p:nvPicPr>
          <p:cNvPr id="9" name="Image 3" descr="preencoded.png">    </p:cNvPr>
          <p:cNvPicPr>
            <a:picLocks noChangeAspect="1"/>
          </p:cNvPicPr>
          <p:nvPr/>
        </p:nvPicPr>
        <p:blipFill>
          <a:blip r:embed="rId4"/>
          <a:stretch>
            <a:fillRect/>
          </a:stretch>
        </p:blipFill>
        <p:spPr>
          <a:xfrm>
            <a:off x="6705432" y="4631134"/>
            <a:ext cx="380990" cy="381000"/>
          </a:xfrm>
          <a:prstGeom prst="rect">
            <a:avLst/>
          </a:prstGeom>
        </p:spPr>
      </p:pic>
      <p:sp>
        <p:nvSpPr>
          <p:cNvPr id="10" name="Text 4"/>
          <p:cNvSpPr/>
          <p:nvPr/>
        </p:nvSpPr>
        <p:spPr>
          <a:xfrm>
            <a:off x="7276918" y="4599384"/>
            <a:ext cx="4305192" cy="444500"/>
          </a:xfrm>
          <a:prstGeom prst="rect">
            <a:avLst/>
          </a:prstGeom>
          <a:noFill/>
          <a:ln/>
        </p:spPr>
        <p:txBody>
          <a:bodyPr wrap="none" lIns="0" tIns="0" rIns="0" bIns="0" rtlCol="0" anchor="t"/>
          <a:lstStyle/>
          <a:p>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Beeldbellen</a:t>
            </a:r>
            <a:endParaRPr lang="en-US" sz="2500" dirty="0"/>
          </a:p>
        </p:txBody>
      </p:sp>
      <p:pic>
        <p:nvPicPr>
          <p:cNvPr id="11" name="Image 4" descr="preencoded.png">    </p:cNvPr>
          <p:cNvPicPr>
            <a:picLocks noChangeAspect="1"/>
          </p:cNvPicPr>
          <p:nvPr/>
        </p:nvPicPr>
        <p:blipFill>
          <a:blip r:embed="rId5"/>
          <a:stretch>
            <a:fillRect/>
          </a:stretch>
        </p:blipFill>
        <p:spPr>
          <a:xfrm>
            <a:off x="6705432" y="5683845"/>
            <a:ext cx="380990" cy="381000"/>
          </a:xfrm>
          <a:prstGeom prst="rect">
            <a:avLst/>
          </a:prstGeom>
        </p:spPr>
      </p:pic>
      <p:sp>
        <p:nvSpPr>
          <p:cNvPr id="12" name="Text 5"/>
          <p:cNvSpPr/>
          <p:nvPr/>
        </p:nvSpPr>
        <p:spPr>
          <a:xfrm>
            <a:off x="7276918" y="5652095"/>
            <a:ext cx="4305192" cy="444500"/>
          </a:xfrm>
          <a:prstGeom prst="rect">
            <a:avLst/>
          </a:prstGeom>
          <a:noFill/>
          <a:ln/>
        </p:spPr>
        <p:txBody>
          <a:bodyPr wrap="none" lIns="0" tIns="0" rIns="0" bIns="0" rtlCol="0" anchor="t"/>
          <a:lstStyle/>
          <a:p>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Je gegevens verzamelen</a:t>
            </a:r>
            <a:endParaRPr lang="en-US" sz="2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10972526" cy="362446"/>
          </a:xfrm>
          <a:prstGeom prst="rect">
            <a:avLst/>
          </a:prstGeom>
          <a:noFill/>
          <a:ln/>
        </p:spPr>
        <p:txBody>
          <a:bodyPr wrap="none" lIns="0" tIns="0" rIns="0" bIns="0" rtlCol="0" anchor="t"/>
          <a:lstStyle/>
          <a:p>
            <a:pPr algn="l" indent="0" marL="0">
              <a:lnSpc>
                <a:spcPct val="77000"/>
              </a:lnSpc>
              <a:buNone/>
            </a:pPr>
            <a:r>
              <a:rPr lang="en-US" sz="3100" spc="-78" kern="0" dirty="0">
                <a:solidFill>
                  <a:srgbClr val="FFFFFF"/>
                </a:solidFill>
                <a:latin typeface="Encode Sans Semi Condensed Black" pitchFamily="34" charset="0"/>
                <a:ea typeface="Encode Sans Semi Condensed Black" pitchFamily="34" charset="-122"/>
                <a:cs typeface="Encode Sans Semi Condensed Black" pitchFamily="34" charset="-120"/>
              </a:rPr>
              <a:t>VAN INFORMATIE NAAR BEGRIJPEN</a:t>
            </a:r>
            <a:endParaRPr lang="en-US" sz="3100" dirty="0"/>
          </a:p>
        </p:txBody>
      </p:sp>
      <p:sp>
        <p:nvSpPr>
          <p:cNvPr id="4" name="Text 2"/>
          <p:cNvSpPr/>
          <p:nvPr/>
        </p:nvSpPr>
        <p:spPr>
          <a:xfrm>
            <a:off x="609585" y="1045369"/>
            <a:ext cx="11582110" cy="134045"/>
          </a:xfrm>
          <a:prstGeom prst="rect">
            <a:avLst/>
          </a:prstGeom>
          <a:noFill/>
          <a:ln/>
        </p:spPr>
        <p:txBody>
          <a:bodyPr wrap="none" lIns="0" tIns="0" rIns="0" bIns="0" rtlCol="0" anchor="t"/>
          <a:lstStyle/>
          <a:p>
            <a:pPr algn="l" indent="0" marL="0">
              <a:lnSpc>
                <a:spcPct val="95000"/>
              </a:lnSpc>
              <a:buNone/>
            </a:pPr>
            <a:r>
              <a:rPr lang="en-US" sz="950" dirty="0">
                <a:solidFill>
                  <a:srgbClr val="F2F4FF"/>
                </a:solidFill>
                <a:latin typeface="Encode Sans Semi Condensed" pitchFamily="34" charset="0"/>
                <a:ea typeface="Encode Sans Semi Condensed" pitchFamily="34" charset="-122"/>
                <a:cs typeface="Encode Sans Semi Condensed" pitchFamily="34" charset="-120"/>
              </a:rPr>
              <a:t>Je dossier bekijken is nog niet hetzelfde als begrijpen wat erin staat.</a:t>
            </a:r>
            <a:endParaRPr lang="en-US" sz="950" dirty="0"/>
          </a:p>
        </p:txBody>
      </p:sp>
      <p:sp>
        <p:nvSpPr>
          <p:cNvPr id="5" name="Shape 3"/>
          <p:cNvSpPr/>
          <p:nvPr/>
        </p:nvSpPr>
        <p:spPr>
          <a:xfrm>
            <a:off x="609585" y="1245394"/>
            <a:ext cx="5333867" cy="1237159"/>
          </a:xfrm>
          <a:prstGeom prst="roundRect">
            <a:avLst>
              <a:gd name="adj" fmla="val 1433"/>
            </a:avLst>
          </a:prstGeom>
          <a:solidFill>
            <a:srgbClr val="303039"/>
          </a:solidFill>
          <a:ln/>
        </p:spPr>
      </p:sp>
      <p:sp>
        <p:nvSpPr>
          <p:cNvPr id="6" name="Text 4"/>
          <p:cNvSpPr/>
          <p:nvPr/>
        </p:nvSpPr>
        <p:spPr>
          <a:xfrm>
            <a:off x="838179" y="1473994"/>
            <a:ext cx="4876678" cy="244673"/>
          </a:xfrm>
          <a:prstGeom prst="rect">
            <a:avLst/>
          </a:prstGeom>
          <a:noFill/>
          <a:ln/>
        </p:spPr>
        <p:txBody>
          <a:bodyPr wrap="none" lIns="0" tIns="0" rIns="0" bIns="0" rtlCol="0" anchor="t"/>
          <a:lstStyle/>
          <a:p>
            <a:pPr algn="l" indent="0" marL="0">
              <a:lnSpc>
                <a:spcPct val="96000"/>
              </a:lnSpc>
              <a:buNone/>
            </a:pPr>
            <a:r>
              <a:rPr lang="en-US" sz="1700" b="1" dirty="0">
                <a:solidFill>
                  <a:srgbClr val="FFFFFF"/>
                </a:solidFill>
                <a:latin typeface="Encode Sans Semi Condensed Bold" pitchFamily="34" charset="0"/>
                <a:ea typeface="Encode Sans Semi Condensed Bold" pitchFamily="34" charset="-122"/>
                <a:cs typeface="Encode Sans Semi Condensed Bold" pitchFamily="34" charset="-120"/>
              </a:rPr>
              <a:t>Informatie</a:t>
            </a:r>
            <a:endParaRPr lang="en-US" sz="1700" dirty="0"/>
          </a:p>
        </p:txBody>
      </p:sp>
      <p:sp>
        <p:nvSpPr>
          <p:cNvPr id="7" name="Text 5"/>
          <p:cNvSpPr/>
          <p:nvPr/>
        </p:nvSpPr>
        <p:spPr>
          <a:xfrm>
            <a:off x="838179" y="1771154"/>
            <a:ext cx="4876678" cy="482798"/>
          </a:xfrm>
          <a:prstGeom prst="rect">
            <a:avLst/>
          </a:prstGeom>
          <a:noFill/>
          <a:ln/>
        </p:spPr>
        <p:txBody>
          <a:bodyPr wrap="square" lIns="0" tIns="0" rIns="0" bIns="0" rtlCol="0" anchor="t">
            <a:normAutofit/>
          </a:bodyPr>
          <a:lstStyle/>
          <a:p>
            <a:pPr algn="l" indent="0" marL="0">
              <a:lnSpc>
                <a:spcPct val="95000"/>
              </a:lnSpc>
              <a:buNone/>
            </a:pPr>
            <a:r>
              <a:rPr lang="en-US" sz="1700" dirty="0">
                <a:solidFill>
                  <a:srgbClr val="F2F4FF"/>
                </a:solidFill>
                <a:latin typeface="Encode Sans Semi Condensed" pitchFamily="34" charset="0"/>
                <a:ea typeface="Encode Sans Semi Condensed" pitchFamily="34" charset="-122"/>
                <a:cs typeface="Encode Sans Semi Condensed" pitchFamily="34" charset="-120"/>
              </a:rPr>
              <a:t>In je dossier lees je een uitslag of verslag. De tekst blijft hetzelfde, ook als je iets niet begrijpt.</a:t>
            </a:r>
            <a:endParaRPr lang="en-US" sz="1700" dirty="0"/>
          </a:p>
        </p:txBody>
      </p:sp>
      <p:sp>
        <p:nvSpPr>
          <p:cNvPr id="8" name="Shape 6"/>
          <p:cNvSpPr/>
          <p:nvPr/>
        </p:nvSpPr>
        <p:spPr>
          <a:xfrm>
            <a:off x="6248244" y="1245394"/>
            <a:ext cx="5333867" cy="1237159"/>
          </a:xfrm>
          <a:prstGeom prst="roundRect">
            <a:avLst>
              <a:gd name="adj" fmla="val 1433"/>
            </a:avLst>
          </a:prstGeom>
          <a:solidFill>
            <a:srgbClr val="303039"/>
          </a:solidFill>
          <a:ln/>
        </p:spPr>
      </p:sp>
      <p:sp>
        <p:nvSpPr>
          <p:cNvPr id="9" name="Text 7"/>
          <p:cNvSpPr/>
          <p:nvPr/>
        </p:nvSpPr>
        <p:spPr>
          <a:xfrm>
            <a:off x="6476838" y="1473994"/>
            <a:ext cx="4876678" cy="244673"/>
          </a:xfrm>
          <a:prstGeom prst="rect">
            <a:avLst/>
          </a:prstGeom>
          <a:noFill/>
          <a:ln/>
        </p:spPr>
        <p:txBody>
          <a:bodyPr wrap="none" lIns="0" tIns="0" rIns="0" bIns="0" rtlCol="0" anchor="t"/>
          <a:lstStyle/>
          <a:p>
            <a:pPr algn="l" indent="0" marL="0">
              <a:lnSpc>
                <a:spcPct val="96000"/>
              </a:lnSpc>
              <a:buNone/>
            </a:pPr>
            <a:r>
              <a:rPr lang="en-US" sz="1700" b="1" dirty="0">
                <a:solidFill>
                  <a:srgbClr val="FFFFFF"/>
                </a:solidFill>
                <a:latin typeface="Encode Sans Semi Condensed Bold" pitchFamily="34" charset="0"/>
                <a:ea typeface="Encode Sans Semi Condensed Bold" pitchFamily="34" charset="-122"/>
                <a:cs typeface="Encode Sans Semi Condensed Bold" pitchFamily="34" charset="-120"/>
              </a:rPr>
              <a:t>Uitleg met AI</a:t>
            </a:r>
            <a:endParaRPr lang="en-US" sz="1700" dirty="0"/>
          </a:p>
        </p:txBody>
      </p:sp>
      <p:sp>
        <p:nvSpPr>
          <p:cNvPr id="10" name="Text 8"/>
          <p:cNvSpPr/>
          <p:nvPr/>
        </p:nvSpPr>
        <p:spPr>
          <a:xfrm>
            <a:off x="6476838" y="1771154"/>
            <a:ext cx="4876678" cy="482798"/>
          </a:xfrm>
          <a:prstGeom prst="rect">
            <a:avLst/>
          </a:prstGeom>
          <a:noFill/>
          <a:ln/>
        </p:spPr>
        <p:txBody>
          <a:bodyPr wrap="square" lIns="0" tIns="0" rIns="0" bIns="0" rtlCol="0" anchor="t">
            <a:normAutofit/>
          </a:bodyPr>
          <a:lstStyle/>
          <a:p>
            <a:pPr algn="l" indent="0" marL="0">
              <a:lnSpc>
                <a:spcPct val="95000"/>
              </a:lnSpc>
              <a:buNone/>
            </a:pPr>
            <a:r>
              <a:rPr lang="en-US" sz="1700" dirty="0">
                <a:solidFill>
                  <a:srgbClr val="F2F4FF"/>
                </a:solidFill>
                <a:latin typeface="Encode Sans Semi Condensed" pitchFamily="34" charset="0"/>
                <a:ea typeface="Encode Sans Semi Condensed" pitchFamily="34" charset="-122"/>
                <a:cs typeface="Encode Sans Semi Condensed" pitchFamily="34" charset="-120"/>
              </a:rPr>
              <a:t>AI kan helpen die informatie in gewone taal uit te leggen, bijvoorbeeld via Ditto.</a:t>
            </a:r>
            <a:endParaRPr lang="en-US" sz="1700" dirty="0"/>
          </a:p>
        </p:txBody>
      </p:sp>
      <p:pic>
        <p:nvPicPr>
          <p:cNvPr id="11" name="Image 0" descr="preencoded.png">    </p:cNvPr>
          <p:cNvPicPr>
            <a:picLocks noChangeAspect="1"/>
          </p:cNvPicPr>
          <p:nvPr/>
        </p:nvPicPr>
        <p:blipFill>
          <a:blip r:embed="rId1"/>
          <a:stretch>
            <a:fillRect/>
          </a:stretch>
        </p:blipFill>
        <p:spPr>
          <a:xfrm>
            <a:off x="609585" y="2701925"/>
            <a:ext cx="6583495" cy="3950196"/>
          </a:xfrm>
          <a:prstGeom prst="rect">
            <a:avLst/>
          </a:prstGeom>
        </p:spPr>
      </p:pic>
      <p:sp>
        <p:nvSpPr>
          <p:cNvPr id="12" name="Shape 9"/>
          <p:cNvSpPr/>
          <p:nvPr/>
        </p:nvSpPr>
        <p:spPr>
          <a:xfrm>
            <a:off x="6424948" y="3305473"/>
            <a:ext cx="5157063" cy="2743200"/>
          </a:xfrm>
          <a:prstGeom prst="roundRect">
            <a:avLst>
              <a:gd name="adj" fmla="val 1350"/>
            </a:avLst>
          </a:prstGeom>
          <a:solidFill>
            <a:srgbClr val="00D9FF"/>
          </a:solidFill>
          <a:ln/>
        </p:spPr>
      </p:sp>
      <p:sp>
        <p:nvSpPr>
          <p:cNvPr id="13" name="Text 10"/>
          <p:cNvSpPr/>
          <p:nvPr/>
        </p:nvSpPr>
        <p:spPr>
          <a:xfrm>
            <a:off x="6729740" y="3973215"/>
            <a:ext cx="4547478" cy="362446"/>
          </a:xfrm>
          <a:prstGeom prst="rect">
            <a:avLst/>
          </a:prstGeom>
          <a:noFill/>
          <a:ln/>
        </p:spPr>
        <p:txBody>
          <a:bodyPr wrap="none" lIns="0" tIns="0" rIns="0" bIns="0" rtlCol="0" anchor="t"/>
          <a:lstStyle/>
          <a:p>
            <a:pPr algn="l" indent="0" marL="0">
              <a:lnSpc>
                <a:spcPct val="77000"/>
              </a:lnSpc>
              <a:buNone/>
            </a:pPr>
            <a:r>
              <a:rPr lang="en-US" sz="3100" spc="-78" kern="0" dirty="0">
                <a:solidFill>
                  <a:srgbClr val="000000"/>
                </a:solidFill>
                <a:latin typeface="Encode Sans Semi Condensed Black" pitchFamily="34" charset="0"/>
                <a:ea typeface="Encode Sans Semi Condensed Black" pitchFamily="34" charset="-122"/>
                <a:cs typeface="Encode Sans Semi Condensed Black" pitchFamily="34" charset="-120"/>
              </a:rPr>
              <a:t>DITTO CARE</a:t>
            </a:r>
            <a:endParaRPr lang="en-US" sz="3100" dirty="0"/>
          </a:p>
        </p:txBody>
      </p:sp>
      <p:sp>
        <p:nvSpPr>
          <p:cNvPr id="14" name="Text 11"/>
          <p:cNvSpPr/>
          <p:nvPr/>
        </p:nvSpPr>
        <p:spPr>
          <a:xfrm>
            <a:off x="6729740" y="4408984"/>
            <a:ext cx="4547478" cy="971947"/>
          </a:xfrm>
          <a:prstGeom prst="rect">
            <a:avLst/>
          </a:prstGeom>
          <a:noFill/>
          <a:ln/>
        </p:spPr>
        <p:txBody>
          <a:bodyPr wrap="square" lIns="0" tIns="0" rIns="0" bIns="0" rtlCol="0" anchor="t"/>
          <a:lstStyle/>
          <a:p>
            <a:pPr algn="l" indent="0" marL="0">
              <a:lnSpc>
                <a:spcPct val="95000"/>
              </a:lnSpc>
              <a:spcAft>
                <a:spcPts val="500"/>
              </a:spcAft>
              <a:buNone/>
            </a:pPr>
            <a:r>
              <a:rPr lang="en-US" sz="1950" dirty="0">
                <a:solidFill>
                  <a:srgbClr val="000000"/>
                </a:solidFill>
                <a:latin typeface="Encode Sans Semi Condensed" pitchFamily="34" charset="0"/>
                <a:ea typeface="Encode Sans Semi Condensed" pitchFamily="34" charset="-122"/>
                <a:cs typeface="Encode Sans Semi Condensed" pitchFamily="34" charset="-120"/>
              </a:rPr>
              <a:t>Uitleggen van brieven</a:t>
            </a:r>
            <a:endParaRPr lang="en-US" sz="1950" dirty="0"/>
          </a:p>
          <a:p>
            <a:pPr algn="l" indent="0" marL="0">
              <a:lnSpc>
                <a:spcPct val="95000"/>
              </a:lnSpc>
              <a:spcAft>
                <a:spcPts val="500"/>
              </a:spcAft>
              <a:buNone/>
            </a:pPr>
            <a:r>
              <a:rPr lang="en-US" sz="1950" dirty="0">
                <a:solidFill>
                  <a:srgbClr val="000000"/>
                </a:solidFill>
                <a:latin typeface="Encode Sans Semi Condensed" pitchFamily="34" charset="0"/>
                <a:ea typeface="Encode Sans Semi Condensed" pitchFamily="34" charset="-122"/>
                <a:cs typeface="Encode Sans Semi Condensed" pitchFamily="34" charset="-120"/>
              </a:rPr>
              <a:t>Gesprek samenvatten</a:t>
            </a:r>
            <a:endParaRPr lang="en-US" sz="1950" dirty="0"/>
          </a:p>
          <a:p>
            <a:pPr algn="l" indent="0" marL="0">
              <a:lnSpc>
                <a:spcPct val="95000"/>
              </a:lnSpc>
              <a:buNone/>
            </a:pPr>
            <a:r>
              <a:rPr lang="en-US" sz="1950" dirty="0">
                <a:solidFill>
                  <a:srgbClr val="000000"/>
                </a:solidFill>
                <a:latin typeface="Encode Sans Semi Condensed" pitchFamily="34" charset="0"/>
                <a:ea typeface="Encode Sans Semi Condensed" pitchFamily="34" charset="-122"/>
                <a:cs typeface="Encode Sans Semi Condensed" pitchFamily="34" charset="-120"/>
              </a:rPr>
              <a:t>Samenvatting behandeling delen</a:t>
            </a:r>
            <a:endParaRPr lang="en-US" sz="1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5892653" cy="167580"/>
          </a:xfrm>
          <a:prstGeom prst="rect">
            <a:avLst/>
          </a:prstGeom>
          <a:noFill/>
          <a:ln/>
        </p:spPr>
        <p:txBody>
          <a:bodyPr wrap="none" lIns="0" tIns="0" rIns="0" bIns="0" rtlCol="0" anchor="t"/>
          <a:lstStyle/>
          <a:p>
            <a:pPr algn="l" indent="0" marL="0">
              <a:lnSpc>
                <a:spcPct val="100000"/>
              </a:lnSpc>
              <a:buNone/>
            </a:pPr>
            <a:r>
              <a:rPr lang="en-US" sz="1100" b="1" spc="110" kern="0" dirty="0">
                <a:solidFill>
                  <a:srgbClr val="47D7A0"/>
                </a:solidFill>
                <a:latin typeface="Encode Sans Semi Condensed Bold" pitchFamily="34" charset="0"/>
                <a:ea typeface="Encode Sans Semi Condensed Bold" pitchFamily="34" charset="-122"/>
                <a:cs typeface="Encode Sans Semi Condensed Bold" pitchFamily="34" charset="-120"/>
              </a:rPr>
              <a:t>GROEN · HAALBAAR BEGINNEN</a:t>
            </a:r>
            <a:endParaRPr lang="en-US" sz="1100" dirty="0"/>
          </a:p>
        </p:txBody>
      </p:sp>
      <p:sp>
        <p:nvSpPr>
          <p:cNvPr id="4" name="Text 2"/>
          <p:cNvSpPr/>
          <p:nvPr/>
        </p:nvSpPr>
        <p:spPr>
          <a:xfrm>
            <a:off x="609585" y="853380"/>
            <a:ext cx="5283068" cy="1074738"/>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HULP BIJ GEZONDER LEVEN</a:t>
            </a:r>
            <a:endParaRPr lang="en-US" sz="4600" dirty="0"/>
          </a:p>
        </p:txBody>
      </p:sp>
      <p:sp>
        <p:nvSpPr>
          <p:cNvPr id="5" name="Shape 3"/>
          <p:cNvSpPr/>
          <p:nvPr/>
        </p:nvSpPr>
        <p:spPr>
          <a:xfrm>
            <a:off x="609585" y="2323306"/>
            <a:ext cx="333367" cy="333375"/>
          </a:xfrm>
          <a:prstGeom prst="ellipse">
            <a:avLst/>
          </a:prstGeom>
          <a:noFill/>
          <a:ln w="25399">
            <a:solidFill>
              <a:srgbClr val="47D7A0"/>
            </a:solidFill>
            <a:prstDash val="solid"/>
          </a:ln>
        </p:spPr>
      </p:sp>
      <p:sp>
        <p:nvSpPr>
          <p:cNvPr id="6" name="Text 4"/>
          <p:cNvSpPr/>
          <p:nvPr/>
        </p:nvSpPr>
        <p:spPr>
          <a:xfrm>
            <a:off x="741939" y="2394744"/>
            <a:ext cx="678242" cy="190500"/>
          </a:xfrm>
          <a:prstGeom prst="rect">
            <a:avLst/>
          </a:prstGeom>
          <a:noFill/>
          <a:ln/>
        </p:spPr>
        <p:txBody>
          <a:bodyPr wrap="none" lIns="0" tIns="0" rIns="0" bIns="0" rtlCol="0" anchor="t"/>
          <a:lstStyle/>
          <a:p>
            <a:pPr algn="l" indent="0" marL="0">
              <a:lnSpc>
                <a:spcPct val="83000"/>
              </a:lnSpc>
              <a:buNone/>
            </a:pPr>
            <a:r>
              <a:rPr lang="en-US" sz="1500" dirty="0">
                <a:solidFill>
                  <a:srgbClr val="47D7A0"/>
                </a:solidFill>
                <a:latin typeface="Encode Sans Semi Condensed SemiBold" pitchFamily="34" charset="0"/>
                <a:ea typeface="Encode Sans Semi Condensed SemiBold" pitchFamily="34" charset="-122"/>
                <a:cs typeface="Encode Sans Semi Condensed SemiBold" pitchFamily="34" charset="-120"/>
              </a:rPr>
              <a:t>1</a:t>
            </a:r>
            <a:endParaRPr lang="en-US" sz="1500" dirty="0"/>
          </a:p>
        </p:txBody>
      </p:sp>
      <p:sp>
        <p:nvSpPr>
          <p:cNvPr id="7" name="Text 5"/>
          <p:cNvSpPr/>
          <p:nvPr/>
        </p:nvSpPr>
        <p:spPr>
          <a:xfrm>
            <a:off x="609585" y="2732881"/>
            <a:ext cx="528306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Kies één haalbaar doel.</a:t>
            </a:r>
            <a:endParaRPr lang="en-US" sz="2600" dirty="0"/>
          </a:p>
        </p:txBody>
      </p:sp>
      <p:sp>
        <p:nvSpPr>
          <p:cNvPr id="8" name="Shape 6"/>
          <p:cNvSpPr/>
          <p:nvPr/>
        </p:nvSpPr>
        <p:spPr>
          <a:xfrm>
            <a:off x="609585" y="3652341"/>
            <a:ext cx="333367" cy="333375"/>
          </a:xfrm>
          <a:prstGeom prst="ellipse">
            <a:avLst/>
          </a:prstGeom>
          <a:noFill/>
          <a:ln w="25399">
            <a:solidFill>
              <a:srgbClr val="47D7A0"/>
            </a:solidFill>
            <a:prstDash val="solid"/>
          </a:ln>
        </p:spPr>
      </p:sp>
      <p:sp>
        <p:nvSpPr>
          <p:cNvPr id="9" name="Text 7"/>
          <p:cNvSpPr/>
          <p:nvPr/>
        </p:nvSpPr>
        <p:spPr>
          <a:xfrm>
            <a:off x="729934" y="3723779"/>
            <a:ext cx="702253" cy="190500"/>
          </a:xfrm>
          <a:prstGeom prst="rect">
            <a:avLst/>
          </a:prstGeom>
          <a:noFill/>
          <a:ln/>
        </p:spPr>
        <p:txBody>
          <a:bodyPr wrap="none" lIns="0" tIns="0" rIns="0" bIns="0" rtlCol="0" anchor="t"/>
          <a:lstStyle/>
          <a:p>
            <a:pPr algn="l" indent="0" marL="0">
              <a:lnSpc>
                <a:spcPct val="83000"/>
              </a:lnSpc>
              <a:buNone/>
            </a:pPr>
            <a:r>
              <a:rPr lang="en-US" sz="1500" dirty="0">
                <a:solidFill>
                  <a:srgbClr val="47D7A0"/>
                </a:solidFill>
                <a:latin typeface="Encode Sans Semi Condensed SemiBold" pitchFamily="34" charset="0"/>
                <a:ea typeface="Encode Sans Semi Condensed SemiBold" pitchFamily="34" charset="-122"/>
                <a:cs typeface="Encode Sans Semi Condensed SemiBold" pitchFamily="34" charset="-120"/>
              </a:rPr>
              <a:t>2</a:t>
            </a:r>
            <a:endParaRPr lang="en-US" sz="1500" dirty="0"/>
          </a:p>
        </p:txBody>
      </p:sp>
      <p:sp>
        <p:nvSpPr>
          <p:cNvPr id="10" name="Text 8"/>
          <p:cNvSpPr/>
          <p:nvPr/>
        </p:nvSpPr>
        <p:spPr>
          <a:xfrm>
            <a:off x="609585" y="4061916"/>
            <a:ext cx="528306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Maak een plan dat bij je past.</a:t>
            </a:r>
            <a:endParaRPr lang="en-US" sz="2600" dirty="0"/>
          </a:p>
        </p:txBody>
      </p:sp>
      <p:sp>
        <p:nvSpPr>
          <p:cNvPr id="11" name="Shape 9"/>
          <p:cNvSpPr/>
          <p:nvPr/>
        </p:nvSpPr>
        <p:spPr>
          <a:xfrm>
            <a:off x="609585" y="4981377"/>
            <a:ext cx="333367" cy="333375"/>
          </a:xfrm>
          <a:prstGeom prst="ellipse">
            <a:avLst/>
          </a:prstGeom>
          <a:noFill/>
          <a:ln w="25399">
            <a:solidFill>
              <a:srgbClr val="47D7A0"/>
            </a:solidFill>
            <a:prstDash val="solid"/>
          </a:ln>
        </p:spPr>
      </p:sp>
      <p:sp>
        <p:nvSpPr>
          <p:cNvPr id="12" name="Text 10"/>
          <p:cNvSpPr/>
          <p:nvPr/>
        </p:nvSpPr>
        <p:spPr>
          <a:xfrm>
            <a:off x="728942" y="5052814"/>
            <a:ext cx="704237" cy="190500"/>
          </a:xfrm>
          <a:prstGeom prst="rect">
            <a:avLst/>
          </a:prstGeom>
          <a:noFill/>
          <a:ln/>
        </p:spPr>
        <p:txBody>
          <a:bodyPr wrap="none" lIns="0" tIns="0" rIns="0" bIns="0" rtlCol="0" anchor="t"/>
          <a:lstStyle/>
          <a:p>
            <a:pPr algn="l" indent="0" marL="0">
              <a:lnSpc>
                <a:spcPct val="83000"/>
              </a:lnSpc>
              <a:buNone/>
            </a:pPr>
            <a:r>
              <a:rPr lang="en-US" sz="1500" dirty="0">
                <a:solidFill>
                  <a:srgbClr val="47D7A0"/>
                </a:solidFill>
                <a:latin typeface="Encode Sans Semi Condensed SemiBold" pitchFamily="34" charset="0"/>
                <a:ea typeface="Encode Sans Semi Condensed SemiBold" pitchFamily="34" charset="-122"/>
                <a:cs typeface="Encode Sans Semi Condensed SemiBold" pitchFamily="34" charset="-120"/>
              </a:rPr>
              <a:t>3</a:t>
            </a:r>
            <a:endParaRPr lang="en-US" sz="1500" dirty="0"/>
          </a:p>
        </p:txBody>
      </p:sp>
      <p:sp>
        <p:nvSpPr>
          <p:cNvPr id="13" name="Text 11"/>
          <p:cNvSpPr/>
          <p:nvPr/>
        </p:nvSpPr>
        <p:spPr>
          <a:xfrm>
            <a:off x="609585" y="5390952"/>
            <a:ext cx="528306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Kijk wat je volhoudt.</a:t>
            </a:r>
            <a:endParaRPr lang="en-US" sz="2600" dirty="0"/>
          </a:p>
        </p:txBody>
      </p:sp>
      <p:pic>
        <p:nvPicPr>
          <p:cNvPr id="14" name="Image 0" descr="preencoded.png">    </p:cNvPr>
          <p:cNvPicPr>
            <a:picLocks noChangeAspect="1"/>
          </p:cNvPicPr>
          <p:nvPr/>
        </p:nvPicPr>
        <p:blipFill>
          <a:blip r:embed="rId1"/>
          <a:stretch>
            <a:fillRect/>
          </a:stretch>
        </p:blipFill>
        <p:spPr>
          <a:xfrm>
            <a:off x="6502237" y="0"/>
            <a:ext cx="5689458"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0A12"/>
          </a:solidFill>
          <a:ln/>
        </p:spPr>
      </p:sp>
      <p:sp>
        <p:nvSpPr>
          <p:cNvPr id="3" name="Text 1"/>
          <p:cNvSpPr/>
          <p:nvPr/>
        </p:nvSpPr>
        <p:spPr>
          <a:xfrm>
            <a:off x="609585" y="609600"/>
            <a:ext cx="7873803" cy="584200"/>
          </a:xfrm>
          <a:prstGeom prst="rect">
            <a:avLst/>
          </a:prstGeom>
          <a:noFill/>
          <a:ln/>
        </p:spPr>
        <p:txBody>
          <a:bodyPr wrap="none" lIns="0" tIns="0" rIns="0" bIns="0" rtlCol="0" anchor="t"/>
          <a:lstStyle/>
          <a:p>
            <a:pPr algn="l" indent="0" marL="0">
              <a:lnSpc>
                <a:spcPct val="77000"/>
              </a:lnSpc>
              <a:buNone/>
            </a:pPr>
            <a:r>
              <a:rPr lang="en-US" sz="5000" spc="-125" kern="0" dirty="0">
                <a:solidFill>
                  <a:srgbClr val="FFFFFF"/>
                </a:solidFill>
                <a:latin typeface="Encode Sans Semi Condensed Black" pitchFamily="34" charset="0"/>
                <a:ea typeface="Encode Sans Semi Condensed Black" pitchFamily="34" charset="-122"/>
                <a:cs typeface="Encode Sans Semi Condensed Black" pitchFamily="34" charset="-120"/>
              </a:rPr>
              <a:t>RIA</a:t>
            </a:r>
            <a:endParaRPr lang="en-US" sz="5000" dirty="0"/>
          </a:p>
        </p:txBody>
      </p:sp>
      <p:sp>
        <p:nvSpPr>
          <p:cNvPr id="4" name="Shape 2"/>
          <p:cNvSpPr/>
          <p:nvPr/>
        </p:nvSpPr>
        <p:spPr>
          <a:xfrm>
            <a:off x="609585" y="1384300"/>
            <a:ext cx="10972526" cy="4864100"/>
          </a:xfrm>
          <a:prstGeom prst="rect">
            <a:avLst/>
          </a:prstGeom>
          <a:solidFill>
            <a:srgbClr val="0C0E16"/>
          </a:solidFill>
          <a:ln w="25399">
            <a:solidFill>
              <a:srgbClr val="FFB547"/>
            </a:solidFill>
            <a:prstDash val="solid"/>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6299042" cy="167580"/>
          </a:xfrm>
          <a:prstGeom prst="rect">
            <a:avLst/>
          </a:prstGeom>
          <a:noFill/>
          <a:ln/>
        </p:spPr>
        <p:txBody>
          <a:bodyPr wrap="none" lIns="0" tIns="0" rIns="0" bIns="0" rtlCol="0" anchor="t"/>
          <a:lstStyle/>
          <a:p>
            <a:pPr algn="l" indent="0" marL="0">
              <a:lnSpc>
                <a:spcPct val="100000"/>
              </a:lnSpc>
              <a:buNone/>
            </a:pPr>
            <a:r>
              <a:rPr lang="en-US" sz="1100" b="1" spc="110" kern="0" dirty="0">
                <a:solidFill>
                  <a:srgbClr val="FFB547"/>
                </a:solidFill>
                <a:latin typeface="Encode Sans Semi Condensed Bold" pitchFamily="34" charset="0"/>
                <a:ea typeface="Encode Sans Semi Condensed Bold" pitchFamily="34" charset="-122"/>
                <a:cs typeface="Encode Sans Semi Condensed Bold" pitchFamily="34" charset="-120"/>
              </a:rPr>
              <a:t>ORANJE · EEN MELDING BEOORDELEN</a:t>
            </a:r>
            <a:endParaRPr lang="en-US" sz="1100" dirty="0"/>
          </a:p>
        </p:txBody>
      </p:sp>
      <p:sp>
        <p:nvSpPr>
          <p:cNvPr id="4" name="Text 2"/>
          <p:cNvSpPr/>
          <p:nvPr/>
        </p:nvSpPr>
        <p:spPr>
          <a:xfrm>
            <a:off x="609585" y="853380"/>
            <a:ext cx="5689458" cy="1074738"/>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JE HORLOGE GEEFT EEN MELDING</a:t>
            </a:r>
            <a:endParaRPr lang="en-US" sz="4600" dirty="0"/>
          </a:p>
        </p:txBody>
      </p:sp>
      <p:sp>
        <p:nvSpPr>
          <p:cNvPr id="5" name="Text 3"/>
          <p:cNvSpPr/>
          <p:nvPr/>
        </p:nvSpPr>
        <p:spPr>
          <a:xfrm>
            <a:off x="609585" y="2414488"/>
            <a:ext cx="5689458" cy="480020"/>
          </a:xfrm>
          <a:prstGeom prst="rect">
            <a:avLst/>
          </a:prstGeom>
          <a:noFill/>
          <a:ln/>
        </p:spPr>
        <p:txBody>
          <a:bodyPr wrap="none" lIns="0" tIns="0" rIns="0" bIns="0" rtlCol="0" anchor="t"/>
          <a:lstStyle/>
          <a:p>
            <a:pPr algn="l" indent="0" marL="0">
              <a:lnSpc>
                <a:spcPct val="117000"/>
              </a:lnSpc>
              <a:buNone/>
            </a:pPr>
            <a:r>
              <a:rPr lang="en-US" sz="2700" dirty="0">
                <a:solidFill>
                  <a:srgbClr val="F2F4FF"/>
                </a:solidFill>
                <a:latin typeface="Encode Sans Semi Condensed" pitchFamily="34" charset="0"/>
                <a:ea typeface="Encode Sans Semi Condensed" pitchFamily="34" charset="-122"/>
                <a:cs typeface="Encode Sans Semi Condensed" pitchFamily="34" charset="-120"/>
              </a:rPr>
              <a:t>Wat heeft het gemeten?</a:t>
            </a:r>
            <a:endParaRPr lang="en-US" sz="2700" dirty="0"/>
          </a:p>
        </p:txBody>
      </p:sp>
      <p:sp>
        <p:nvSpPr>
          <p:cNvPr id="6" name="Text 4"/>
          <p:cNvSpPr/>
          <p:nvPr/>
        </p:nvSpPr>
        <p:spPr>
          <a:xfrm>
            <a:off x="609585" y="3943449"/>
            <a:ext cx="5689458" cy="480020"/>
          </a:xfrm>
          <a:prstGeom prst="rect">
            <a:avLst/>
          </a:prstGeom>
          <a:noFill/>
          <a:ln/>
        </p:spPr>
        <p:txBody>
          <a:bodyPr wrap="none" lIns="0" tIns="0" rIns="0" bIns="0" rtlCol="0" anchor="t"/>
          <a:lstStyle/>
          <a:p>
            <a:pPr algn="l" indent="0" marL="0">
              <a:lnSpc>
                <a:spcPct val="117000"/>
              </a:lnSpc>
              <a:buNone/>
            </a:pPr>
            <a:r>
              <a:rPr lang="en-US" sz="2700" dirty="0">
                <a:solidFill>
                  <a:srgbClr val="F2F4FF"/>
                </a:solidFill>
                <a:latin typeface="Encode Sans Semi Condensed" pitchFamily="34" charset="0"/>
                <a:ea typeface="Encode Sans Semi Condensed" pitchFamily="34" charset="-122"/>
                <a:cs typeface="Encode Sans Semi Condensed" pitchFamily="34" charset="-120"/>
              </a:rPr>
              <a:t>Hoe voel je je?</a:t>
            </a:r>
            <a:endParaRPr lang="en-US" sz="2700" dirty="0"/>
          </a:p>
        </p:txBody>
      </p:sp>
      <p:sp>
        <p:nvSpPr>
          <p:cNvPr id="7" name="Text 5"/>
          <p:cNvSpPr/>
          <p:nvPr/>
        </p:nvSpPr>
        <p:spPr>
          <a:xfrm>
            <a:off x="609585" y="5472410"/>
            <a:ext cx="5689458" cy="480020"/>
          </a:xfrm>
          <a:prstGeom prst="rect">
            <a:avLst/>
          </a:prstGeom>
          <a:noFill/>
          <a:ln/>
        </p:spPr>
        <p:txBody>
          <a:bodyPr wrap="none" lIns="0" tIns="0" rIns="0" bIns="0" rtlCol="0" anchor="t"/>
          <a:lstStyle/>
          <a:p>
            <a:pPr algn="l" indent="0" marL="0">
              <a:lnSpc>
                <a:spcPct val="117000"/>
              </a:lnSpc>
              <a:buNone/>
            </a:pPr>
            <a:r>
              <a:rPr lang="en-US" sz="2700" dirty="0">
                <a:solidFill>
                  <a:srgbClr val="F2F4FF"/>
                </a:solidFill>
                <a:latin typeface="Encode Sans Semi Condensed" pitchFamily="34" charset="0"/>
                <a:ea typeface="Encode Sans Semi Condensed" pitchFamily="34" charset="-122"/>
                <a:cs typeface="Encode Sans Semi Condensed" pitchFamily="34" charset="-120"/>
              </a:rPr>
              <a:t>Wat doe je met de melding?</a:t>
            </a:r>
            <a:endParaRPr lang="en-US" sz="2700" dirty="0"/>
          </a:p>
        </p:txBody>
      </p:sp>
      <p:pic>
        <p:nvPicPr>
          <p:cNvPr id="8" name="Image 0" descr="preencoded.png">    </p:cNvPr>
          <p:cNvPicPr>
            <a:picLocks noChangeAspect="1"/>
          </p:cNvPicPr>
          <p:nvPr/>
        </p:nvPicPr>
        <p:blipFill>
          <a:blip r:embed="rId1"/>
          <a:stretch>
            <a:fillRect/>
          </a:stretch>
        </p:blipFill>
        <p:spPr>
          <a:xfrm>
            <a:off x="6908627" y="0"/>
            <a:ext cx="5283068" cy="6858000"/>
          </a:xfrm>
          <a:prstGeom prst="rect">
            <a:avLst/>
          </a:prstGeom>
        </p:spPr>
      </p:pic>
      <p:sp>
        <p:nvSpPr>
          <p:cNvPr id="9" name="Shape 6"/>
          <p:cNvSpPr/>
          <p:nvPr/>
        </p:nvSpPr>
        <p:spPr>
          <a:xfrm>
            <a:off x="609585" y="3412629"/>
            <a:ext cx="5689458" cy="12700"/>
          </a:xfrm>
          <a:prstGeom prst="rect">
            <a:avLst/>
          </a:prstGeom>
          <a:solidFill>
            <a:srgbClr val="4B5269"/>
          </a:solidFill>
          <a:ln/>
        </p:spPr>
      </p:sp>
      <p:sp>
        <p:nvSpPr>
          <p:cNvPr id="10" name="Shape 7"/>
          <p:cNvSpPr/>
          <p:nvPr/>
        </p:nvSpPr>
        <p:spPr>
          <a:xfrm>
            <a:off x="609585" y="4941590"/>
            <a:ext cx="5689458" cy="12700"/>
          </a:xfrm>
          <a:prstGeom prst="rect">
            <a:avLst/>
          </a:prstGeom>
          <a:solidFill>
            <a:srgbClr val="4B5269"/>
          </a:solidFill>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6299042" cy="167580"/>
          </a:xfrm>
          <a:prstGeom prst="rect">
            <a:avLst/>
          </a:prstGeom>
          <a:noFill/>
          <a:ln/>
        </p:spPr>
        <p:txBody>
          <a:bodyPr wrap="none" lIns="0" tIns="0" rIns="0" bIns="0" rtlCol="0" anchor="t"/>
          <a:lstStyle/>
          <a:p>
            <a:pPr algn="l" indent="0" marL="0">
              <a:lnSpc>
                <a:spcPct val="100000"/>
              </a:lnSpc>
              <a:buNone/>
            </a:pPr>
            <a:r>
              <a:rPr lang="en-US" sz="1100" b="1" spc="110" kern="0" dirty="0">
                <a:solidFill>
                  <a:srgbClr val="FFB547"/>
                </a:solidFill>
                <a:latin typeface="Encode Sans Semi Condensed Bold" pitchFamily="34" charset="0"/>
                <a:ea typeface="Encode Sans Semi Condensed Bold" pitchFamily="34" charset="-122"/>
                <a:cs typeface="Encode Sans Semi Condensed Bold" pitchFamily="34" charset="-120"/>
              </a:rPr>
              <a:t>ORANJE · VERANDERINGEN VOLGEN</a:t>
            </a:r>
            <a:endParaRPr lang="en-US" sz="1100" dirty="0"/>
          </a:p>
        </p:txBody>
      </p:sp>
      <p:sp>
        <p:nvSpPr>
          <p:cNvPr id="4" name="Text 2"/>
          <p:cNvSpPr/>
          <p:nvPr/>
        </p:nvSpPr>
        <p:spPr>
          <a:xfrm>
            <a:off x="609585" y="853380"/>
            <a:ext cx="5689458" cy="1074738"/>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EEN SENSOR DIE GLUCOSE VOLGT</a:t>
            </a:r>
            <a:endParaRPr lang="en-US" sz="4600" dirty="0"/>
          </a:p>
        </p:txBody>
      </p:sp>
      <p:sp>
        <p:nvSpPr>
          <p:cNvPr id="5" name="Text 3"/>
          <p:cNvSpPr/>
          <p:nvPr/>
        </p:nvSpPr>
        <p:spPr>
          <a:xfrm>
            <a:off x="609585" y="2423319"/>
            <a:ext cx="568945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Een sensor laat veranderingen zien.</a:t>
            </a:r>
            <a:endParaRPr lang="en-US" sz="2600" dirty="0"/>
          </a:p>
        </p:txBody>
      </p:sp>
      <p:sp>
        <p:nvSpPr>
          <p:cNvPr id="6" name="Text 4"/>
          <p:cNvSpPr/>
          <p:nvPr/>
        </p:nvSpPr>
        <p:spPr>
          <a:xfrm>
            <a:off x="609585" y="3952280"/>
            <a:ext cx="568945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Een getal vraagt uitleg.</a:t>
            </a:r>
            <a:endParaRPr lang="en-US" sz="2600" dirty="0"/>
          </a:p>
        </p:txBody>
      </p:sp>
      <p:sp>
        <p:nvSpPr>
          <p:cNvPr id="7" name="Text 5"/>
          <p:cNvSpPr/>
          <p:nvPr/>
        </p:nvSpPr>
        <p:spPr>
          <a:xfrm>
            <a:off x="609585" y="5481340"/>
            <a:ext cx="568945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Wat wil je ermee bereiken?</a:t>
            </a:r>
            <a:endParaRPr lang="en-US" sz="2600" dirty="0"/>
          </a:p>
        </p:txBody>
      </p:sp>
      <p:sp>
        <p:nvSpPr>
          <p:cNvPr id="8" name="Shape 6"/>
          <p:cNvSpPr/>
          <p:nvPr/>
        </p:nvSpPr>
        <p:spPr>
          <a:xfrm>
            <a:off x="6908627" y="0"/>
            <a:ext cx="5283068" cy="6858000"/>
          </a:xfrm>
          <a:prstGeom prst="rect">
            <a:avLst/>
          </a:prstGeom>
          <a:solidFill>
            <a:srgbClr val="171A27"/>
          </a:solidFill>
          <a:ln/>
        </p:spPr>
      </p:sp>
      <p:sp>
        <p:nvSpPr>
          <p:cNvPr id="9" name="Shape 7"/>
          <p:cNvSpPr/>
          <p:nvPr/>
        </p:nvSpPr>
        <p:spPr>
          <a:xfrm>
            <a:off x="609585" y="3412629"/>
            <a:ext cx="5689458" cy="12700"/>
          </a:xfrm>
          <a:prstGeom prst="rect">
            <a:avLst/>
          </a:prstGeom>
          <a:solidFill>
            <a:srgbClr val="4B5269"/>
          </a:solidFill>
          <a:ln/>
        </p:spPr>
      </p:sp>
      <p:sp>
        <p:nvSpPr>
          <p:cNvPr id="10" name="Shape 8"/>
          <p:cNvSpPr/>
          <p:nvPr/>
        </p:nvSpPr>
        <p:spPr>
          <a:xfrm>
            <a:off x="609585" y="4941590"/>
            <a:ext cx="5689458" cy="12700"/>
          </a:xfrm>
          <a:prstGeom prst="rect">
            <a:avLst/>
          </a:prstGeom>
          <a:solidFill>
            <a:srgbClr val="4B5269"/>
          </a:solidFill>
          <a:ln/>
        </p:spPr>
      </p:sp>
      <p:pic>
        <p:nvPicPr>
          <p:cNvPr id="11" name="Image 0" descr="preencoded.png">    </p:cNvPr>
          <p:cNvPicPr>
            <a:picLocks noChangeAspect="1"/>
          </p:cNvPicPr>
          <p:nvPr/>
        </p:nvPicPr>
        <p:blipFill>
          <a:blip r:embed="rId1"/>
          <a:stretch>
            <a:fillRect/>
          </a:stretch>
        </p:blipFill>
        <p:spPr>
          <a:xfrm>
            <a:off x="7213420" y="491331"/>
            <a:ext cx="4673384" cy="3939084"/>
          </a:xfrm>
          <a:prstGeom prst="rect">
            <a:avLst/>
          </a:prstGeom>
        </p:spPr>
      </p:pic>
      <p:sp>
        <p:nvSpPr>
          <p:cNvPr id="12" name="Shape 9"/>
          <p:cNvSpPr/>
          <p:nvPr/>
        </p:nvSpPr>
        <p:spPr>
          <a:xfrm>
            <a:off x="9229593" y="3041650"/>
            <a:ext cx="2416710" cy="3204666"/>
          </a:xfrm>
          <a:prstGeom prst="roundRect">
            <a:avLst>
              <a:gd name="adj" fmla="val 12612"/>
            </a:avLst>
          </a:prstGeom>
          <a:solidFill>
            <a:srgbClr val="080A12"/>
          </a:solidFill>
          <a:ln w="25399">
            <a:solidFill>
              <a:srgbClr val="4B5269"/>
            </a:solidFill>
            <a:prstDash val="solid"/>
          </a:ln>
        </p:spPr>
      </p:sp>
      <p:pic>
        <p:nvPicPr>
          <p:cNvPr id="13" name="Image 1" descr="preencoded.png">    </p:cNvPr>
          <p:cNvPicPr>
            <a:picLocks noChangeAspect="1"/>
          </p:cNvPicPr>
          <p:nvPr/>
        </p:nvPicPr>
        <p:blipFill>
          <a:blip r:embed="rId2"/>
          <a:stretch>
            <a:fillRect/>
          </a:stretch>
        </p:blipFill>
        <p:spPr>
          <a:xfrm>
            <a:off x="9407389" y="3321050"/>
            <a:ext cx="2061119" cy="18097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pic>
        <p:nvPicPr>
          <p:cNvPr id="3" name="Image 0" descr="preencoded.png">    </p:cNvPr>
          <p:cNvPicPr>
            <a:picLocks noChangeAspect="1"/>
          </p:cNvPicPr>
          <p:nvPr/>
        </p:nvPicPr>
        <p:blipFill>
          <a:blip r:embed="rId1"/>
          <a:stretch>
            <a:fillRect/>
          </a:stretch>
        </p:blipFill>
        <p:spPr>
          <a:xfrm>
            <a:off x="609585" y="609600"/>
            <a:ext cx="10972526" cy="5382121"/>
          </a:xfrm>
          <a:prstGeom prst="rect">
            <a:avLst/>
          </a:prstGeom>
        </p:spPr>
      </p:pic>
      <p:sp>
        <p:nvSpPr>
          <p:cNvPr id="4" name="Text 1"/>
          <p:cNvSpPr/>
          <p:nvPr/>
        </p:nvSpPr>
        <p:spPr>
          <a:xfrm>
            <a:off x="609585" y="6096397"/>
            <a:ext cx="10972526" cy="766266"/>
          </a:xfrm>
          <a:prstGeom prst="rect">
            <a:avLst/>
          </a:prstGeom>
          <a:noFill/>
          <a:ln/>
        </p:spPr>
        <p:txBody>
          <a:bodyPr wrap="square" lIns="0" tIns="0" rIns="0" bIns="0" rtlCol="0" anchor="t"/>
          <a:lstStyle/>
          <a:p>
            <a:pPr algn="l" indent="0" marL="0">
              <a:lnSpc>
                <a:spcPct val="104000"/>
              </a:lnSpc>
              <a:spcAft>
                <a:spcPts val="800"/>
              </a:spcAft>
              <a:buNone/>
            </a:pPr>
            <a:endParaRPr lang="en-US" sz="1150" dirty="0"/>
          </a:p>
          <a:p>
            <a:pPr algn="l" indent="0" marL="0">
              <a:lnSpc>
                <a:spcPct val="104000"/>
              </a:lnSpc>
              <a:spcAft>
                <a:spcPts val="800"/>
              </a:spcAft>
              <a:buNone/>
            </a:pPr>
            <a:endParaRPr lang="en-US" sz="11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558786" y="558800"/>
            <a:ext cx="5943451" cy="167580"/>
          </a:xfrm>
          <a:prstGeom prst="rect">
            <a:avLst/>
          </a:prstGeom>
          <a:noFill/>
          <a:ln/>
        </p:spPr>
        <p:txBody>
          <a:bodyPr wrap="none" lIns="0" tIns="0" rIns="0" bIns="0" rtlCol="0" anchor="t"/>
          <a:lstStyle/>
          <a:p>
            <a:pPr algn="l" indent="0" marL="0">
              <a:lnSpc>
                <a:spcPct val="100000"/>
              </a:lnSpc>
              <a:buNone/>
            </a:pPr>
            <a:r>
              <a:rPr lang="en-US" sz="1100" b="1" spc="110" kern="0" dirty="0">
                <a:solidFill>
                  <a:srgbClr val="FFB547"/>
                </a:solidFill>
                <a:latin typeface="Encode Sans Semi Condensed Bold" pitchFamily="34" charset="0"/>
                <a:ea typeface="Encode Sans Semi Condensed Bold" pitchFamily="34" charset="-122"/>
                <a:cs typeface="Encode Sans Semi Condensed Bold" pitchFamily="34" charset="-120"/>
              </a:rPr>
              <a:t>ORANJE · RISICO IS GEEN DIAGNOSE</a:t>
            </a:r>
            <a:endParaRPr lang="en-US" sz="1100" dirty="0"/>
          </a:p>
        </p:txBody>
      </p:sp>
      <p:sp>
        <p:nvSpPr>
          <p:cNvPr id="4" name="Text 2"/>
          <p:cNvSpPr/>
          <p:nvPr/>
        </p:nvSpPr>
        <p:spPr>
          <a:xfrm>
            <a:off x="558786" y="1551880"/>
            <a:ext cx="5384665" cy="537369"/>
          </a:xfrm>
          <a:prstGeom prst="rect">
            <a:avLst/>
          </a:prstGeom>
          <a:noFill/>
          <a:ln/>
        </p:spPr>
        <p:txBody>
          <a:bodyPr wrap="none" lIns="0" tIns="0" rIns="0" bIns="0" rtlCol="0" anchor="t"/>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EEN HUIDPLEKJE </a:t>
            </a:r>
            <a:endParaRPr lang="en-US" sz="4600" dirty="0"/>
          </a:p>
        </p:txBody>
      </p:sp>
      <p:pic>
        <p:nvPicPr>
          <p:cNvPr id="5" name="Image 0" descr="preencoded.png">    </p:cNvPr>
          <p:cNvPicPr>
            <a:picLocks noChangeAspect="1"/>
          </p:cNvPicPr>
          <p:nvPr/>
        </p:nvPicPr>
        <p:blipFill>
          <a:blip r:embed="rId1"/>
          <a:stretch>
            <a:fillRect/>
          </a:stretch>
        </p:blipFill>
        <p:spPr>
          <a:xfrm>
            <a:off x="6502237" y="0"/>
            <a:ext cx="5689458" cy="3618309"/>
          </a:xfrm>
          <a:prstGeom prst="rect">
            <a:avLst/>
          </a:prstGeom>
        </p:spPr>
      </p:pic>
      <p:sp>
        <p:nvSpPr>
          <p:cNvPr id="6" name="Text 3"/>
          <p:cNvSpPr/>
          <p:nvPr/>
        </p:nvSpPr>
        <p:spPr>
          <a:xfrm>
            <a:off x="1168371" y="4558109"/>
            <a:ext cx="793135" cy="190500"/>
          </a:xfrm>
          <a:prstGeom prst="rect">
            <a:avLst/>
          </a:prstGeom>
          <a:noFill/>
          <a:ln/>
        </p:spPr>
        <p:txBody>
          <a:bodyPr wrap="none" lIns="0" tIns="0" rIns="0" bIns="0" rtlCol="0" anchor="t"/>
          <a:lstStyle/>
          <a:p>
            <a:pPr algn="l" indent="0" marL="0">
              <a:lnSpc>
                <a:spcPct val="83000"/>
              </a:lnSpc>
              <a:buNone/>
            </a:pPr>
            <a:r>
              <a:rPr lang="en-US" sz="1500" dirty="0">
                <a:solidFill>
                  <a:srgbClr val="00D9FF"/>
                </a:solidFill>
                <a:latin typeface="Encode Sans Semi Condensed SemiBold" pitchFamily="34" charset="0"/>
                <a:ea typeface="Encode Sans Semi Condensed SemiBold" pitchFamily="34" charset="-122"/>
                <a:cs typeface="Encode Sans Semi Condensed SemiBold" pitchFamily="34" charset="-120"/>
              </a:rPr>
              <a:t>01</a:t>
            </a:r>
            <a:endParaRPr lang="en-US" sz="1500" dirty="0"/>
          </a:p>
        </p:txBody>
      </p:sp>
      <p:sp>
        <p:nvSpPr>
          <p:cNvPr id="7" name="Shape 4"/>
          <p:cNvSpPr/>
          <p:nvPr/>
        </p:nvSpPr>
        <p:spPr>
          <a:xfrm>
            <a:off x="1168371" y="4824809"/>
            <a:ext cx="2167280" cy="19050"/>
          </a:xfrm>
          <a:prstGeom prst="rect">
            <a:avLst/>
          </a:prstGeom>
          <a:solidFill>
            <a:srgbClr val="00D9FF"/>
          </a:solidFill>
          <a:ln/>
        </p:spPr>
      </p:sp>
      <p:sp>
        <p:nvSpPr>
          <p:cNvPr id="8" name="Text 5"/>
          <p:cNvSpPr/>
          <p:nvPr/>
        </p:nvSpPr>
        <p:spPr>
          <a:xfrm>
            <a:off x="1168371" y="4958159"/>
            <a:ext cx="2776964" cy="480020"/>
          </a:xfrm>
          <a:prstGeom prst="rect">
            <a:avLst/>
          </a:prstGeom>
          <a:noFill/>
          <a:ln/>
        </p:spPr>
        <p:txBody>
          <a:bodyPr wrap="none" lIns="0" tIns="0" rIns="0" bIns="0" rtlCol="0" anchor="t"/>
          <a:lstStyle/>
          <a:p>
            <a:pPr algn="l" indent="0" marL="0">
              <a:lnSpc>
                <a:spcPct val="117000"/>
              </a:lnSpc>
              <a:buNone/>
            </a:pPr>
            <a:r>
              <a:rPr lang="en-US" sz="2700" dirty="0">
                <a:solidFill>
                  <a:srgbClr val="F2F4FF"/>
                </a:solidFill>
                <a:latin typeface="Encode Sans Semi Condensed" pitchFamily="34" charset="0"/>
                <a:ea typeface="Encode Sans Semi Condensed" pitchFamily="34" charset="-122"/>
                <a:cs typeface="Encode Sans Semi Condensed" pitchFamily="34" charset="-120"/>
              </a:rPr>
              <a:t>Een foto</a:t>
            </a:r>
            <a:endParaRPr lang="en-US" sz="2700" dirty="0"/>
          </a:p>
        </p:txBody>
      </p:sp>
      <p:sp>
        <p:nvSpPr>
          <p:cNvPr id="9" name="Text 6"/>
          <p:cNvSpPr/>
          <p:nvPr/>
        </p:nvSpPr>
        <p:spPr>
          <a:xfrm>
            <a:off x="5012108" y="4558109"/>
            <a:ext cx="818137" cy="190500"/>
          </a:xfrm>
          <a:prstGeom prst="rect">
            <a:avLst/>
          </a:prstGeom>
          <a:noFill/>
          <a:ln/>
        </p:spPr>
        <p:txBody>
          <a:bodyPr wrap="none" lIns="0" tIns="0" rIns="0" bIns="0" rtlCol="0" anchor="t"/>
          <a:lstStyle/>
          <a:p>
            <a:pPr algn="l" indent="0" marL="0">
              <a:lnSpc>
                <a:spcPct val="83000"/>
              </a:lnSpc>
              <a:buNone/>
            </a:pPr>
            <a:r>
              <a:rPr lang="en-US" sz="1500" dirty="0">
                <a:solidFill>
                  <a:srgbClr val="00D9FF"/>
                </a:solidFill>
                <a:latin typeface="Encode Sans Semi Condensed SemiBold" pitchFamily="34" charset="0"/>
                <a:ea typeface="Encode Sans Semi Condensed SemiBold" pitchFamily="34" charset="-122"/>
                <a:cs typeface="Encode Sans Semi Condensed SemiBold" pitchFamily="34" charset="-120"/>
              </a:rPr>
              <a:t>02</a:t>
            </a:r>
            <a:endParaRPr lang="en-US" sz="1500" dirty="0"/>
          </a:p>
        </p:txBody>
      </p:sp>
      <p:sp>
        <p:nvSpPr>
          <p:cNvPr id="10" name="Shape 7"/>
          <p:cNvSpPr/>
          <p:nvPr/>
        </p:nvSpPr>
        <p:spPr>
          <a:xfrm>
            <a:off x="5012108" y="4824809"/>
            <a:ext cx="2167280" cy="19050"/>
          </a:xfrm>
          <a:prstGeom prst="rect">
            <a:avLst/>
          </a:prstGeom>
          <a:solidFill>
            <a:srgbClr val="00D9FF"/>
          </a:solidFill>
          <a:ln/>
        </p:spPr>
      </p:sp>
      <p:sp>
        <p:nvSpPr>
          <p:cNvPr id="11" name="Text 8"/>
          <p:cNvSpPr/>
          <p:nvPr/>
        </p:nvSpPr>
        <p:spPr>
          <a:xfrm>
            <a:off x="5012108" y="4958159"/>
            <a:ext cx="2167379" cy="960041"/>
          </a:xfrm>
          <a:prstGeom prst="rect">
            <a:avLst/>
          </a:prstGeom>
          <a:noFill/>
          <a:ln/>
        </p:spPr>
        <p:txBody>
          <a:bodyPr wrap="square" lIns="0" tIns="0" rIns="0" bIns="0" rtlCol="0" anchor="t">
            <a:normAutofit/>
          </a:bodyPr>
          <a:lstStyle/>
          <a:p>
            <a:pPr algn="l" indent="0" marL="0">
              <a:lnSpc>
                <a:spcPct val="117000"/>
              </a:lnSpc>
              <a:buNone/>
            </a:pPr>
            <a:r>
              <a:rPr lang="en-US" sz="2700" dirty="0">
                <a:solidFill>
                  <a:srgbClr val="F2F4FF"/>
                </a:solidFill>
                <a:latin typeface="Encode Sans Semi Condensed" pitchFamily="34" charset="0"/>
                <a:ea typeface="Encode Sans Semi Condensed" pitchFamily="34" charset="-122"/>
                <a:cs typeface="Encode Sans Semi Condensed" pitchFamily="34" charset="-120"/>
              </a:rPr>
              <a:t>Een risico-inschatting</a:t>
            </a:r>
            <a:endParaRPr lang="en-US" sz="2700" dirty="0"/>
          </a:p>
        </p:txBody>
      </p:sp>
      <p:sp>
        <p:nvSpPr>
          <p:cNvPr id="12" name="Text 9"/>
          <p:cNvSpPr/>
          <p:nvPr/>
        </p:nvSpPr>
        <p:spPr>
          <a:xfrm>
            <a:off x="8855846" y="4558109"/>
            <a:ext cx="818534" cy="190500"/>
          </a:xfrm>
          <a:prstGeom prst="rect">
            <a:avLst/>
          </a:prstGeom>
          <a:noFill/>
          <a:ln/>
        </p:spPr>
        <p:txBody>
          <a:bodyPr wrap="none" lIns="0" tIns="0" rIns="0" bIns="0" rtlCol="0" anchor="t"/>
          <a:lstStyle/>
          <a:p>
            <a:pPr algn="l" indent="0" marL="0">
              <a:lnSpc>
                <a:spcPct val="83000"/>
              </a:lnSpc>
              <a:buNone/>
            </a:pPr>
            <a:r>
              <a:rPr lang="en-US" sz="1500" dirty="0">
                <a:solidFill>
                  <a:srgbClr val="00D9FF"/>
                </a:solidFill>
                <a:latin typeface="Encode Sans Semi Condensed SemiBold" pitchFamily="34" charset="0"/>
                <a:ea typeface="Encode Sans Semi Condensed SemiBold" pitchFamily="34" charset="-122"/>
                <a:cs typeface="Encode Sans Semi Condensed SemiBold" pitchFamily="34" charset="-120"/>
              </a:rPr>
              <a:t>03</a:t>
            </a:r>
            <a:endParaRPr lang="en-US" sz="1500" dirty="0"/>
          </a:p>
        </p:txBody>
      </p:sp>
      <p:sp>
        <p:nvSpPr>
          <p:cNvPr id="13" name="Shape 10"/>
          <p:cNvSpPr/>
          <p:nvPr/>
        </p:nvSpPr>
        <p:spPr>
          <a:xfrm>
            <a:off x="8855846" y="4824809"/>
            <a:ext cx="2167379" cy="19050"/>
          </a:xfrm>
          <a:prstGeom prst="rect">
            <a:avLst/>
          </a:prstGeom>
          <a:solidFill>
            <a:srgbClr val="00D9FF"/>
          </a:solidFill>
          <a:ln/>
        </p:spPr>
      </p:sp>
      <p:sp>
        <p:nvSpPr>
          <p:cNvPr id="14" name="Text 11"/>
          <p:cNvSpPr/>
          <p:nvPr/>
        </p:nvSpPr>
        <p:spPr>
          <a:xfrm>
            <a:off x="8855846" y="4958159"/>
            <a:ext cx="2167479" cy="960041"/>
          </a:xfrm>
          <a:prstGeom prst="rect">
            <a:avLst/>
          </a:prstGeom>
          <a:noFill/>
          <a:ln/>
        </p:spPr>
        <p:txBody>
          <a:bodyPr wrap="square" lIns="0" tIns="0" rIns="0" bIns="0" rtlCol="0" anchor="t">
            <a:normAutofit/>
          </a:bodyPr>
          <a:lstStyle/>
          <a:p>
            <a:pPr algn="l" indent="0" marL="0">
              <a:lnSpc>
                <a:spcPct val="117000"/>
              </a:lnSpc>
              <a:buNone/>
            </a:pPr>
            <a:r>
              <a:rPr lang="en-US" sz="2700" dirty="0">
                <a:solidFill>
                  <a:srgbClr val="F2F4FF"/>
                </a:solidFill>
                <a:latin typeface="Encode Sans Semi Condensed" pitchFamily="34" charset="0"/>
                <a:ea typeface="Encode Sans Semi Condensed" pitchFamily="34" charset="-122"/>
                <a:cs typeface="Encode Sans Semi Condensed" pitchFamily="34" charset="-120"/>
              </a:rPr>
              <a:t>Een vervolgstap</a:t>
            </a:r>
            <a:endParaRPr lang="en-US" sz="2700" dirty="0"/>
          </a:p>
        </p:txBody>
      </p:sp>
      <p:sp>
        <p:nvSpPr>
          <p:cNvPr id="15" name="Shape 12"/>
          <p:cNvSpPr/>
          <p:nvPr/>
        </p:nvSpPr>
        <p:spPr>
          <a:xfrm>
            <a:off x="7826179" y="3108325"/>
            <a:ext cx="4175021" cy="1117600"/>
          </a:xfrm>
          <a:prstGeom prst="roundRect">
            <a:avLst>
              <a:gd name="adj" fmla="val 1626"/>
            </a:avLst>
          </a:prstGeom>
          <a:solidFill>
            <a:srgbClr val="00D9FF"/>
          </a:solidFill>
          <a:ln/>
        </p:spPr>
      </p:sp>
      <p:sp>
        <p:nvSpPr>
          <p:cNvPr id="16" name="Text 13"/>
          <p:cNvSpPr/>
          <p:nvPr/>
        </p:nvSpPr>
        <p:spPr>
          <a:xfrm>
            <a:off x="8130972" y="3195042"/>
            <a:ext cx="3565436" cy="584200"/>
          </a:xfrm>
          <a:prstGeom prst="rect">
            <a:avLst/>
          </a:prstGeom>
          <a:noFill/>
          <a:ln/>
        </p:spPr>
        <p:txBody>
          <a:bodyPr wrap="none" lIns="0" tIns="0" rIns="0" bIns="0" rtlCol="0" anchor="t"/>
          <a:lstStyle/>
          <a:p>
            <a:pPr algn="l" indent="0" marL="0">
              <a:lnSpc>
                <a:spcPct val="77000"/>
              </a:lnSpc>
              <a:buNone/>
            </a:pPr>
            <a:r>
              <a:rPr lang="en-US" sz="5000" spc="-125" kern="0" dirty="0">
                <a:solidFill>
                  <a:srgbClr val="000000"/>
                </a:solidFill>
                <a:latin typeface="Encode Sans Semi Condensed Black" pitchFamily="34" charset="0"/>
                <a:ea typeface="Encode Sans Semi Condensed Black" pitchFamily="34" charset="-122"/>
                <a:cs typeface="Encode Sans Semi Condensed Black" pitchFamily="34" charset="-120"/>
              </a:rPr>
              <a:t>SKINVISION</a:t>
            </a:r>
            <a:endParaRPr lang="en-US" sz="5000" dirty="0"/>
          </a:p>
        </p:txBody>
      </p:sp>
      <p:sp>
        <p:nvSpPr>
          <p:cNvPr id="17" name="Text 14"/>
          <p:cNvSpPr/>
          <p:nvPr/>
        </p:nvSpPr>
        <p:spPr>
          <a:xfrm>
            <a:off x="8130972" y="3969742"/>
            <a:ext cx="4060723" cy="169565"/>
          </a:xfrm>
          <a:prstGeom prst="rect">
            <a:avLst/>
          </a:prstGeom>
          <a:noFill/>
          <a:ln/>
        </p:spPr>
        <p:txBody>
          <a:bodyPr wrap="none" lIns="0" tIns="0" rIns="0" bIns="0" rtlCol="0" anchor="t"/>
          <a:lstStyle/>
          <a:p>
            <a:pPr algn="l" indent="0" marL="0">
              <a:lnSpc>
                <a:spcPct val="117000"/>
              </a:lnSpc>
              <a:buNone/>
            </a:pPr>
            <a:r>
              <a:rPr lang="en-US" sz="950" dirty="0">
                <a:solidFill>
                  <a:srgbClr val="000000"/>
                </a:solidFill>
                <a:latin typeface="Encode Sans Semi Condensed" pitchFamily="34" charset="0"/>
                <a:ea typeface="Encode Sans Semi Condensed" pitchFamily="34" charset="-122"/>
                <a:cs typeface="Encode Sans Semi Condensed" pitchFamily="34" charset="-120"/>
              </a:rPr>
              <a:t>Beoordelen van huidplekjes.</a:t>
            </a:r>
            <a:endParaRPr lang="en-US" sz="9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pic>
        <p:nvPicPr>
          <p:cNvPr id="3" name="Image 0" descr="preencoded.png">    </p:cNvPr>
          <p:cNvPicPr>
            <a:picLocks noChangeAspect="1"/>
          </p:cNvPicPr>
          <p:nvPr/>
        </p:nvPicPr>
        <p:blipFill>
          <a:blip r:embed="rId1"/>
          <a:stretch>
            <a:fillRect/>
          </a:stretch>
        </p:blipFill>
        <p:spPr>
          <a:xfrm>
            <a:off x="0" y="0"/>
            <a:ext cx="5689458" cy="6858000"/>
          </a:xfrm>
          <a:prstGeom prst="rect">
            <a:avLst/>
          </a:prstGeom>
        </p:spPr>
      </p:pic>
      <p:sp>
        <p:nvSpPr>
          <p:cNvPr id="4" name="Text 1"/>
          <p:cNvSpPr/>
          <p:nvPr/>
        </p:nvSpPr>
        <p:spPr>
          <a:xfrm>
            <a:off x="6299042" y="609600"/>
            <a:ext cx="5892653" cy="167580"/>
          </a:xfrm>
          <a:prstGeom prst="rect">
            <a:avLst/>
          </a:prstGeom>
          <a:noFill/>
          <a:ln/>
        </p:spPr>
        <p:txBody>
          <a:bodyPr wrap="none" lIns="0" tIns="0" rIns="0" bIns="0" rtlCol="0" anchor="t"/>
          <a:lstStyle/>
          <a:p>
            <a:pPr algn="l" indent="0" marL="0">
              <a:lnSpc>
                <a:spcPct val="100000"/>
              </a:lnSpc>
              <a:buNone/>
            </a:pPr>
            <a:r>
              <a:rPr lang="en-US" sz="1100" b="1" spc="110" kern="0" dirty="0">
                <a:solidFill>
                  <a:srgbClr val="FFB547"/>
                </a:solidFill>
                <a:latin typeface="Encode Sans Semi Condensed Bold" pitchFamily="34" charset="0"/>
                <a:ea typeface="Encode Sans Semi Condensed Bold" pitchFamily="34" charset="-122"/>
                <a:cs typeface="Encode Sans Semi Condensed Bold" pitchFamily="34" charset="-120"/>
              </a:rPr>
              <a:t>ORANJE · EERST DE VRAAG, WAAROM</a:t>
            </a:r>
            <a:endParaRPr lang="en-US" sz="1100" dirty="0"/>
          </a:p>
        </p:txBody>
      </p:sp>
      <p:sp>
        <p:nvSpPr>
          <p:cNvPr id="5" name="Text 2"/>
          <p:cNvSpPr/>
          <p:nvPr/>
        </p:nvSpPr>
        <p:spPr>
          <a:xfrm>
            <a:off x="6299042" y="853380"/>
            <a:ext cx="5283068" cy="1074738"/>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EEN THUISTEST OF LABTEST</a:t>
            </a:r>
            <a:endParaRPr lang="en-US" sz="4600" dirty="0"/>
          </a:p>
        </p:txBody>
      </p:sp>
      <p:sp>
        <p:nvSpPr>
          <p:cNvPr id="6" name="Text 3"/>
          <p:cNvSpPr/>
          <p:nvPr/>
        </p:nvSpPr>
        <p:spPr>
          <a:xfrm>
            <a:off x="6299042" y="2423319"/>
            <a:ext cx="528306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Wat wil je weten?</a:t>
            </a:r>
            <a:endParaRPr lang="en-US" sz="2600" dirty="0"/>
          </a:p>
        </p:txBody>
      </p:sp>
      <p:sp>
        <p:nvSpPr>
          <p:cNvPr id="7" name="Text 4"/>
          <p:cNvSpPr/>
          <p:nvPr/>
        </p:nvSpPr>
        <p:spPr>
          <a:xfrm>
            <a:off x="6299042" y="3952280"/>
            <a:ext cx="528306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Is deze test daarvoor geschikt?</a:t>
            </a:r>
            <a:endParaRPr lang="en-US" sz="2600" dirty="0"/>
          </a:p>
        </p:txBody>
      </p:sp>
      <p:sp>
        <p:nvSpPr>
          <p:cNvPr id="8" name="Text 5"/>
          <p:cNvSpPr/>
          <p:nvPr/>
        </p:nvSpPr>
        <p:spPr>
          <a:xfrm>
            <a:off x="6299042" y="5481340"/>
            <a:ext cx="528306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Wie helpt je met de uitslag?</a:t>
            </a:r>
            <a:endParaRPr lang="en-US" sz="2600" dirty="0"/>
          </a:p>
        </p:txBody>
      </p:sp>
      <p:sp>
        <p:nvSpPr>
          <p:cNvPr id="9" name="Shape 6"/>
          <p:cNvSpPr/>
          <p:nvPr/>
        </p:nvSpPr>
        <p:spPr>
          <a:xfrm>
            <a:off x="6299042" y="3412629"/>
            <a:ext cx="5283068" cy="12700"/>
          </a:xfrm>
          <a:prstGeom prst="rect">
            <a:avLst/>
          </a:prstGeom>
          <a:solidFill>
            <a:srgbClr val="4B5269"/>
          </a:solidFill>
          <a:ln/>
        </p:spPr>
      </p:sp>
      <p:sp>
        <p:nvSpPr>
          <p:cNvPr id="10" name="Shape 7"/>
          <p:cNvSpPr/>
          <p:nvPr/>
        </p:nvSpPr>
        <p:spPr>
          <a:xfrm>
            <a:off x="6299042" y="4941590"/>
            <a:ext cx="5283068" cy="12700"/>
          </a:xfrm>
          <a:prstGeom prst="rect">
            <a:avLst/>
          </a:prstGeom>
          <a:solidFill>
            <a:srgbClr val="4B5269"/>
          </a:solidFill>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6502237" cy="1028105"/>
          </a:xfrm>
          <a:prstGeom prst="rect">
            <a:avLst/>
          </a:prstGeom>
          <a:noFill/>
          <a:ln/>
        </p:spPr>
        <p:txBody>
          <a:bodyPr wrap="square" lIns="0" tIns="0" rIns="0" bIns="0" rtlCol="0" anchor="t">
            <a:normAutofit/>
          </a:bodyPr>
          <a:lstStyle/>
          <a:p>
            <a:pPr algn="l" indent="0" marL="0">
              <a:lnSpc>
                <a:spcPct val="77000"/>
              </a:lnSpc>
              <a:buNone/>
            </a:pPr>
            <a:r>
              <a:rPr lang="en-US" sz="4400" spc="-110" kern="0" dirty="0">
                <a:solidFill>
                  <a:srgbClr val="FFFFFF"/>
                </a:solidFill>
                <a:latin typeface="Encode Sans Semi Condensed Black" pitchFamily="34" charset="0"/>
                <a:ea typeface="Encode Sans Semi Condensed Black" pitchFamily="34" charset="-122"/>
                <a:cs typeface="Encode Sans Semi Condensed Black" pitchFamily="34" charset="-120"/>
              </a:rPr>
              <a:t>THUIS WERKEN AAN JE BEHANDELING</a:t>
            </a:r>
            <a:endParaRPr lang="en-US" sz="4400" dirty="0"/>
          </a:p>
        </p:txBody>
      </p:sp>
      <p:sp>
        <p:nvSpPr>
          <p:cNvPr id="4" name="Shape 2"/>
          <p:cNvSpPr/>
          <p:nvPr/>
        </p:nvSpPr>
        <p:spPr>
          <a:xfrm>
            <a:off x="609585" y="1828205"/>
            <a:ext cx="3174921" cy="2133898"/>
          </a:xfrm>
          <a:prstGeom prst="rect">
            <a:avLst/>
          </a:prstGeom>
          <a:solidFill>
            <a:srgbClr val="171A27"/>
          </a:solidFill>
          <a:ln/>
        </p:spPr>
      </p:sp>
      <p:pic>
        <p:nvPicPr>
          <p:cNvPr id="5" name="Image 0" descr="preencoded.png">    </p:cNvPr>
          <p:cNvPicPr>
            <a:picLocks noChangeAspect="1"/>
          </p:cNvPicPr>
          <p:nvPr/>
        </p:nvPicPr>
        <p:blipFill>
          <a:blip r:embed="rId1"/>
          <a:stretch>
            <a:fillRect/>
          </a:stretch>
        </p:blipFill>
        <p:spPr>
          <a:xfrm>
            <a:off x="888978" y="2107605"/>
            <a:ext cx="476238" cy="476250"/>
          </a:xfrm>
          <a:prstGeom prst="rect">
            <a:avLst/>
          </a:prstGeom>
        </p:spPr>
      </p:pic>
      <p:sp>
        <p:nvSpPr>
          <p:cNvPr id="6" name="Text 3"/>
          <p:cNvSpPr/>
          <p:nvPr/>
        </p:nvSpPr>
        <p:spPr>
          <a:xfrm>
            <a:off x="888978" y="2694980"/>
            <a:ext cx="2895528" cy="426641"/>
          </a:xfrm>
          <a:prstGeom prst="rect">
            <a:avLst/>
          </a:prstGeom>
          <a:noFill/>
          <a:ln/>
        </p:spPr>
        <p:txBody>
          <a:bodyPr wrap="none" lIns="0" tIns="0" rIns="0" bIns="0" rtlCol="0" anchor="t"/>
          <a:lstStyle/>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Oefeningen volgen</a:t>
            </a:r>
            <a:endParaRPr lang="en-US" sz="2400" dirty="0"/>
          </a:p>
        </p:txBody>
      </p:sp>
      <p:sp>
        <p:nvSpPr>
          <p:cNvPr id="7" name="Shape 4"/>
          <p:cNvSpPr/>
          <p:nvPr/>
        </p:nvSpPr>
        <p:spPr>
          <a:xfrm>
            <a:off x="3936902" y="1828205"/>
            <a:ext cx="3174921" cy="2133898"/>
          </a:xfrm>
          <a:prstGeom prst="rect">
            <a:avLst/>
          </a:prstGeom>
          <a:solidFill>
            <a:srgbClr val="171A27"/>
          </a:solidFill>
          <a:ln/>
        </p:spPr>
      </p:sp>
      <p:pic>
        <p:nvPicPr>
          <p:cNvPr id="8" name="Image 1" descr="preencoded.png">    </p:cNvPr>
          <p:cNvPicPr>
            <a:picLocks noChangeAspect="1"/>
          </p:cNvPicPr>
          <p:nvPr/>
        </p:nvPicPr>
        <p:blipFill>
          <a:blip r:embed="rId2"/>
          <a:stretch>
            <a:fillRect/>
          </a:stretch>
        </p:blipFill>
        <p:spPr>
          <a:xfrm>
            <a:off x="4216295" y="2107605"/>
            <a:ext cx="476238" cy="476250"/>
          </a:xfrm>
          <a:prstGeom prst="rect">
            <a:avLst/>
          </a:prstGeom>
        </p:spPr>
      </p:pic>
      <p:sp>
        <p:nvSpPr>
          <p:cNvPr id="9" name="Text 5"/>
          <p:cNvSpPr/>
          <p:nvPr/>
        </p:nvSpPr>
        <p:spPr>
          <a:xfrm>
            <a:off x="4216295" y="2694980"/>
            <a:ext cx="2895528" cy="426641"/>
          </a:xfrm>
          <a:prstGeom prst="rect">
            <a:avLst/>
          </a:prstGeom>
          <a:noFill/>
          <a:ln/>
        </p:spPr>
        <p:txBody>
          <a:bodyPr wrap="none" lIns="0" tIns="0" rIns="0" bIns="0" rtlCol="0" anchor="t"/>
          <a:lstStyle/>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Klachten bijhouden</a:t>
            </a:r>
            <a:endParaRPr lang="en-US" sz="2400" dirty="0"/>
          </a:p>
        </p:txBody>
      </p:sp>
      <p:sp>
        <p:nvSpPr>
          <p:cNvPr id="10" name="Shape 6"/>
          <p:cNvSpPr/>
          <p:nvPr/>
        </p:nvSpPr>
        <p:spPr>
          <a:xfrm>
            <a:off x="609585" y="4114502"/>
            <a:ext cx="3174921" cy="2133898"/>
          </a:xfrm>
          <a:prstGeom prst="rect">
            <a:avLst/>
          </a:prstGeom>
          <a:solidFill>
            <a:srgbClr val="171A27"/>
          </a:solidFill>
          <a:ln/>
        </p:spPr>
      </p:sp>
      <p:pic>
        <p:nvPicPr>
          <p:cNvPr id="11" name="Image 2" descr="preencoded.png">    </p:cNvPr>
          <p:cNvPicPr>
            <a:picLocks noChangeAspect="1"/>
          </p:cNvPicPr>
          <p:nvPr/>
        </p:nvPicPr>
        <p:blipFill>
          <a:blip r:embed="rId3"/>
          <a:stretch>
            <a:fillRect/>
          </a:stretch>
        </p:blipFill>
        <p:spPr>
          <a:xfrm>
            <a:off x="888978" y="4393902"/>
            <a:ext cx="476238" cy="476250"/>
          </a:xfrm>
          <a:prstGeom prst="rect">
            <a:avLst/>
          </a:prstGeom>
        </p:spPr>
      </p:pic>
      <p:sp>
        <p:nvSpPr>
          <p:cNvPr id="12" name="Text 7"/>
          <p:cNvSpPr/>
          <p:nvPr/>
        </p:nvSpPr>
        <p:spPr>
          <a:xfrm>
            <a:off x="888978" y="4981277"/>
            <a:ext cx="2895528" cy="426641"/>
          </a:xfrm>
          <a:prstGeom prst="rect">
            <a:avLst/>
          </a:prstGeom>
          <a:noFill/>
          <a:ln/>
        </p:spPr>
        <p:txBody>
          <a:bodyPr wrap="none" lIns="0" tIns="0" rIns="0" bIns="0" rtlCol="0" anchor="t"/>
          <a:lstStyle/>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Metingen doorgeven</a:t>
            </a:r>
            <a:endParaRPr lang="en-US" sz="2400" dirty="0"/>
          </a:p>
        </p:txBody>
      </p:sp>
      <p:sp>
        <p:nvSpPr>
          <p:cNvPr id="13" name="Shape 8"/>
          <p:cNvSpPr/>
          <p:nvPr/>
        </p:nvSpPr>
        <p:spPr>
          <a:xfrm>
            <a:off x="3936902" y="4114502"/>
            <a:ext cx="3174921" cy="2133898"/>
          </a:xfrm>
          <a:prstGeom prst="rect">
            <a:avLst/>
          </a:prstGeom>
          <a:solidFill>
            <a:srgbClr val="171A27"/>
          </a:solidFill>
          <a:ln/>
        </p:spPr>
      </p:sp>
      <p:pic>
        <p:nvPicPr>
          <p:cNvPr id="14" name="Image 3" descr="preencoded.png">    </p:cNvPr>
          <p:cNvPicPr>
            <a:picLocks noChangeAspect="1"/>
          </p:cNvPicPr>
          <p:nvPr/>
        </p:nvPicPr>
        <p:blipFill>
          <a:blip r:embed="rId4"/>
          <a:stretch>
            <a:fillRect/>
          </a:stretch>
        </p:blipFill>
        <p:spPr>
          <a:xfrm>
            <a:off x="4216295" y="4393902"/>
            <a:ext cx="476238" cy="476250"/>
          </a:xfrm>
          <a:prstGeom prst="rect">
            <a:avLst/>
          </a:prstGeom>
        </p:spPr>
      </p:pic>
      <p:sp>
        <p:nvSpPr>
          <p:cNvPr id="15" name="Text 9"/>
          <p:cNvSpPr/>
          <p:nvPr/>
        </p:nvSpPr>
        <p:spPr>
          <a:xfrm>
            <a:off x="4216295" y="4981277"/>
            <a:ext cx="2895528" cy="426641"/>
          </a:xfrm>
          <a:prstGeom prst="rect">
            <a:avLst/>
          </a:prstGeom>
          <a:noFill/>
          <a:ln/>
        </p:spPr>
        <p:txBody>
          <a:bodyPr wrap="none" lIns="0" tIns="0" rIns="0" bIns="0" rtlCol="0" anchor="t"/>
          <a:lstStyle/>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Contact houden</a:t>
            </a:r>
            <a:endParaRPr lang="en-US" sz="2400" dirty="0"/>
          </a:p>
        </p:txBody>
      </p:sp>
      <p:pic>
        <p:nvPicPr>
          <p:cNvPr id="16" name="Image 4" descr="preencoded.png">    </p:cNvPr>
          <p:cNvPicPr>
            <a:picLocks noChangeAspect="1"/>
          </p:cNvPicPr>
          <p:nvPr/>
        </p:nvPicPr>
        <p:blipFill>
          <a:blip r:embed="rId5"/>
          <a:stretch>
            <a:fillRect/>
          </a:stretch>
        </p:blipFill>
        <p:spPr>
          <a:xfrm>
            <a:off x="7721407" y="0"/>
            <a:ext cx="4470288"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5689458" cy="1074738"/>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WAT WILLEN WE EIGENLIJK WETEN?</a:t>
            </a:r>
            <a:endParaRPr lang="en-US" sz="4600" dirty="0"/>
          </a:p>
        </p:txBody>
      </p:sp>
      <p:sp>
        <p:nvSpPr>
          <p:cNvPr id="4" name="Text 2"/>
          <p:cNvSpPr/>
          <p:nvPr/>
        </p:nvSpPr>
        <p:spPr>
          <a:xfrm>
            <a:off x="609585" y="3040856"/>
            <a:ext cx="6299042" cy="469305"/>
          </a:xfrm>
          <a:prstGeom prst="rect">
            <a:avLst/>
          </a:prstGeom>
          <a:noFill/>
          <a:ln/>
        </p:spPr>
        <p:txBody>
          <a:bodyPr wrap="none" lIns="0" tIns="0" rIns="0" bIns="0" rtlCol="0" anchor="t"/>
          <a:lstStyle/>
          <a:p>
            <a:pPr algn="l" indent="0" marL="0">
              <a:lnSpc>
                <a:spcPct val="93000"/>
              </a:lnSpc>
              <a:buNone/>
            </a:pPr>
            <a:r>
              <a:rPr lang="en-US" sz="3300" spc="-16" kern="0" dirty="0">
                <a:solidFill>
                  <a:srgbClr val="F2F4FF"/>
                </a:solidFill>
                <a:latin typeface="Encode Sans Semi Condensed" pitchFamily="34" charset="0"/>
                <a:ea typeface="Encode Sans Semi Condensed" pitchFamily="34" charset="-122"/>
                <a:cs typeface="Encode Sans Semi Condensed" pitchFamily="34" charset="-120"/>
              </a:rPr>
              <a:t>Meer meten is niet altijd beter.</a:t>
            </a:r>
            <a:endParaRPr lang="en-US" sz="3300" dirty="0"/>
          </a:p>
        </p:txBody>
      </p:sp>
      <p:sp>
        <p:nvSpPr>
          <p:cNvPr id="5" name="Text 3"/>
          <p:cNvSpPr/>
          <p:nvPr/>
        </p:nvSpPr>
        <p:spPr>
          <a:xfrm>
            <a:off x="609585" y="4866680"/>
            <a:ext cx="568945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Welke vraag wil je beantwoorden?</a:t>
            </a:r>
            <a:endParaRPr lang="en-US" sz="2600" dirty="0"/>
          </a:p>
        </p:txBody>
      </p:sp>
      <p:sp>
        <p:nvSpPr>
          <p:cNvPr id="6" name="Text 4"/>
          <p:cNvSpPr/>
          <p:nvPr/>
        </p:nvSpPr>
        <p:spPr>
          <a:xfrm>
            <a:off x="609585" y="5786140"/>
            <a:ext cx="568945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Wat verander je door de uitslag?</a:t>
            </a:r>
            <a:endParaRPr lang="en-US" sz="2600" dirty="0"/>
          </a:p>
        </p:txBody>
      </p:sp>
      <p:pic>
        <p:nvPicPr>
          <p:cNvPr id="7" name="Image 0" descr="preencoded.png">    </p:cNvPr>
          <p:cNvPicPr>
            <a:picLocks noChangeAspect="1"/>
          </p:cNvPicPr>
          <p:nvPr/>
        </p:nvPicPr>
        <p:blipFill>
          <a:blip r:embed="rId1"/>
          <a:stretch>
            <a:fillRect/>
          </a:stretch>
        </p:blipFill>
        <p:spPr>
          <a:xfrm>
            <a:off x="6908627" y="0"/>
            <a:ext cx="5283068"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5689458" cy="1074738"/>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AI KIJKT MEE BIJ MAMMOGRAFIE</a:t>
            </a:r>
            <a:endParaRPr lang="en-US" sz="4600" dirty="0"/>
          </a:p>
        </p:txBody>
      </p:sp>
      <p:sp>
        <p:nvSpPr>
          <p:cNvPr id="4" name="Text 2"/>
          <p:cNvSpPr/>
          <p:nvPr/>
        </p:nvSpPr>
        <p:spPr>
          <a:xfrm>
            <a:off x="609585" y="2237978"/>
            <a:ext cx="5689458" cy="426641"/>
          </a:xfrm>
          <a:prstGeom prst="rect">
            <a:avLst/>
          </a:prstGeom>
          <a:noFill/>
          <a:ln/>
        </p:spPr>
        <p:txBody>
          <a:bodyPr wrap="none" lIns="0" tIns="0" rIns="0" bIns="0" rtlCol="0" anchor="t"/>
          <a:lstStyle/>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AI zoekt verdachte patronen.</a:t>
            </a:r>
            <a:endParaRPr lang="en-US" sz="2400" dirty="0"/>
          </a:p>
        </p:txBody>
      </p:sp>
      <p:sp>
        <p:nvSpPr>
          <p:cNvPr id="5" name="Text 3"/>
          <p:cNvSpPr/>
          <p:nvPr/>
        </p:nvSpPr>
        <p:spPr>
          <a:xfrm>
            <a:off x="609585" y="3848199"/>
            <a:ext cx="5689458" cy="426641"/>
          </a:xfrm>
          <a:prstGeom prst="rect">
            <a:avLst/>
          </a:prstGeom>
          <a:noFill/>
          <a:ln/>
        </p:spPr>
        <p:txBody>
          <a:bodyPr wrap="none" lIns="0" tIns="0" rIns="0" bIns="0" rtlCol="0" anchor="t"/>
          <a:lstStyle/>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De radioloog blijft betrokken.</a:t>
            </a:r>
            <a:endParaRPr lang="en-US" sz="2400" dirty="0"/>
          </a:p>
        </p:txBody>
      </p:sp>
      <p:sp>
        <p:nvSpPr>
          <p:cNvPr id="6" name="Text 4"/>
          <p:cNvSpPr/>
          <p:nvPr/>
        </p:nvSpPr>
        <p:spPr>
          <a:xfrm>
            <a:off x="609585" y="5458520"/>
            <a:ext cx="5689458" cy="426641"/>
          </a:xfrm>
          <a:prstGeom prst="rect">
            <a:avLst/>
          </a:prstGeom>
          <a:noFill/>
          <a:ln/>
        </p:spPr>
        <p:txBody>
          <a:bodyPr wrap="none" lIns="0" tIns="0" rIns="0" bIns="0" rtlCol="0" anchor="t"/>
          <a:lstStyle/>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Soms is vervolgonderzoek nodig.</a:t>
            </a:r>
            <a:endParaRPr lang="en-US" sz="2400" dirty="0"/>
          </a:p>
        </p:txBody>
      </p:sp>
      <p:sp>
        <p:nvSpPr>
          <p:cNvPr id="7" name="Shape 5"/>
          <p:cNvSpPr/>
          <p:nvPr/>
        </p:nvSpPr>
        <p:spPr>
          <a:xfrm>
            <a:off x="6908627" y="0"/>
            <a:ext cx="5283068" cy="6858000"/>
          </a:xfrm>
          <a:prstGeom prst="rect">
            <a:avLst/>
          </a:prstGeom>
          <a:solidFill>
            <a:srgbClr val="080A12"/>
          </a:solidFill>
          <a:ln/>
        </p:spPr>
      </p:sp>
      <p:pic>
        <p:nvPicPr>
          <p:cNvPr id="8" name="Image 0" descr="preencoded.png">    </p:cNvPr>
          <p:cNvPicPr>
            <a:picLocks noChangeAspect="1"/>
          </p:cNvPicPr>
          <p:nvPr/>
        </p:nvPicPr>
        <p:blipFill>
          <a:blip r:embed="rId1"/>
          <a:stretch>
            <a:fillRect/>
          </a:stretch>
        </p:blipFill>
        <p:spPr>
          <a:xfrm>
            <a:off x="7289618" y="426839"/>
            <a:ext cx="4000400" cy="5334000"/>
          </a:xfrm>
          <a:prstGeom prst="rect">
            <a:avLst/>
          </a:prstGeom>
        </p:spPr>
      </p:pic>
      <p:sp>
        <p:nvSpPr>
          <p:cNvPr id="9" name="Text 6"/>
          <p:cNvSpPr/>
          <p:nvPr/>
        </p:nvSpPr>
        <p:spPr>
          <a:xfrm>
            <a:off x="7289618" y="5837039"/>
            <a:ext cx="4521087" cy="594122"/>
          </a:xfrm>
          <a:prstGeom prst="rect">
            <a:avLst/>
          </a:prstGeom>
          <a:noFill/>
          <a:ln/>
        </p:spPr>
        <p:txBody>
          <a:bodyPr wrap="square" lIns="0" tIns="0" rIns="0" bIns="0" rtlCol="0" anchor="t">
            <a:normAutofit/>
          </a:bodyPr>
          <a:lstStyle/>
          <a:p>
            <a:pPr algn="l" indent="0" marL="0">
              <a:lnSpc>
                <a:spcPct val="108000"/>
              </a:lnSpc>
              <a:buNone/>
            </a:pPr>
            <a:r>
              <a:rPr lang="en-US" sz="1200" dirty="0">
                <a:solidFill>
                  <a:srgbClr val="FFFFFF"/>
                </a:solidFill>
                <a:latin typeface="Encode Sans Semi Condensed" pitchFamily="34" charset="0"/>
                <a:ea typeface="Encode Sans Semi Condensed" pitchFamily="34" charset="-122"/>
                <a:cs typeface="Encode Sans Semi Condensed" pitchFamily="34" charset="-120"/>
              </a:rPr>
              <a:t>Illustratieve weergave. Een mammografie is een röntgenonderzoek van de borsten waarmee een radioloog kleine veranderingen of afwijkingen in het borstweefsel kan opsporen.</a:t>
            </a:r>
            <a:endParaRPr lang="en-US" sz="1200" dirty="0"/>
          </a:p>
        </p:txBody>
      </p:sp>
      <p:sp>
        <p:nvSpPr>
          <p:cNvPr id="10" name="Shape 7"/>
          <p:cNvSpPr/>
          <p:nvPr/>
        </p:nvSpPr>
        <p:spPr>
          <a:xfrm>
            <a:off x="609585" y="3250109"/>
            <a:ext cx="5689458" cy="12700"/>
          </a:xfrm>
          <a:prstGeom prst="rect">
            <a:avLst/>
          </a:prstGeom>
          <a:solidFill>
            <a:srgbClr val="4B5269"/>
          </a:solidFill>
          <a:ln/>
        </p:spPr>
      </p:sp>
      <p:sp>
        <p:nvSpPr>
          <p:cNvPr id="11" name="Shape 8"/>
          <p:cNvSpPr/>
          <p:nvPr/>
        </p:nvSpPr>
        <p:spPr>
          <a:xfrm>
            <a:off x="609585" y="4860330"/>
            <a:ext cx="5689458" cy="12700"/>
          </a:xfrm>
          <a:prstGeom prst="rect">
            <a:avLst/>
          </a:prstGeom>
          <a:solidFill>
            <a:srgbClr val="4B5269"/>
          </a:solidFill>
          <a:ln/>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7873803" cy="584200"/>
          </a:xfrm>
          <a:prstGeom prst="rect">
            <a:avLst/>
          </a:prstGeom>
          <a:noFill/>
          <a:ln/>
        </p:spPr>
        <p:txBody>
          <a:bodyPr wrap="none" lIns="0" tIns="0" rIns="0" bIns="0" rtlCol="0" anchor="t"/>
          <a:lstStyle/>
          <a:p>
            <a:pPr algn="l" indent="0" marL="0">
              <a:lnSpc>
                <a:spcPct val="77000"/>
              </a:lnSpc>
              <a:buNone/>
            </a:pPr>
            <a:r>
              <a:rPr lang="en-US" sz="5000" spc="-125" kern="0" dirty="0">
                <a:solidFill>
                  <a:srgbClr val="FFFFFF"/>
                </a:solidFill>
                <a:latin typeface="Encode Sans Semi Condensed Black" pitchFamily="34" charset="0"/>
                <a:ea typeface="Encode Sans Semi Condensed Black" pitchFamily="34" charset="-122"/>
                <a:cs typeface="Encode Sans Semi Condensed Black" pitchFamily="34" charset="-120"/>
              </a:rPr>
              <a:t>WAT LEVERT HET OP?</a:t>
            </a:r>
            <a:endParaRPr lang="en-US" sz="5000" dirty="0"/>
          </a:p>
        </p:txBody>
      </p:sp>
      <p:sp>
        <p:nvSpPr>
          <p:cNvPr id="4" name="Text 2"/>
          <p:cNvSpPr/>
          <p:nvPr/>
        </p:nvSpPr>
        <p:spPr>
          <a:xfrm>
            <a:off x="609585" y="1384300"/>
            <a:ext cx="11582110" cy="444500"/>
          </a:xfrm>
          <a:prstGeom prst="rect">
            <a:avLst/>
          </a:prstGeom>
          <a:noFill/>
          <a:ln/>
        </p:spPr>
        <p:txBody>
          <a:bodyPr wrap="none" lIns="0" tIns="0" rIns="0" bIns="0" rtlCol="0" anchor="t"/>
          <a:lstStyle/>
          <a:p>
            <a:pPr algn="l" indent="0" marL="0">
              <a:lnSpc>
                <a:spcPct val="117000"/>
              </a:lnSpc>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Zweeds onderzoek, per 1.000 vrouwen</a:t>
            </a:r>
            <a:endParaRPr lang="en-US" sz="25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609585" y="2085479"/>
          <a:ext cx="9143771" cy="914400"/>
        </p:xfrm>
        <a:graphic>
          <a:graphicData uri="http://schemas.openxmlformats.org/drawingml/2006/table">
            <a:tbl>
              <a:tblPr/>
              <a:tblGrid>
                <a:gridCol w="6364065"/>
                <a:gridCol w="2304230"/>
                <a:gridCol w="2304230"/>
              </a:tblGrid>
              <a:tr h="980356">
                <a:tc>
                  <a:txBody>
                    <a:bodyPr/>
                    <a:lstStyle/>
                    <a:p>
                      <a:pPr indent="0" marL="0">
                        <a:buNone/>
                      </a:pPr>
                      <a:endParaRPr lang="en-US" sz="1500" dirty="0">
                        <a:latin typeface="Encode Sans Semi Condensed" charset="0"/>
                        <a:ea typeface="Encode Sans Semi Condensed" charset="0"/>
                        <a:cs typeface="Encode Sans Semi Condensed" charset="0"/>
                      </a:endParaRPr>
                    </a:p>
                  </a:txBody>
                  <a:tcPr marL="203195" marR="203195" marT="279393" marB="279393" anchor="ctr">
                    <a:lnL w="12700" cap="flat" cmpd="sng" algn="ctr">
                      <a:solidFill>
                        <a:srgbClr val="11111A"/>
                      </a:solidFill>
                      <a:prstDash val="solid"/>
                      <a:round/>
                      <a:headEnd type="none" w="med" len="med"/>
                      <a:tailEnd type="none" w="med" len="med"/>
                    </a:lnL>
                    <a:lnR w="12700" cap="flat" cmpd="sng" algn="ctr">
                      <a:solidFill>
                        <a:srgbClr val="11111A"/>
                      </a:solidFill>
                      <a:prstDash val="solid"/>
                      <a:round/>
                      <a:headEnd type="none" w="med" len="med"/>
                      <a:tailEnd type="none" w="med" len="med"/>
                    </a:lnR>
                    <a:lnT w="12700" cap="flat" cmpd="sng" algn="ctr">
                      <a:solidFill>
                        <a:srgbClr val="11111A"/>
                      </a:solidFill>
                      <a:prstDash val="solid"/>
                      <a:round/>
                      <a:headEnd type="none" w="med" len="med"/>
                      <a:tailEnd type="none" w="med" len="med"/>
                    </a:lnT>
                    <a:lnB w="12700" cap="flat" cmpd="sng" algn="ctr">
                      <a:solidFill>
                        <a:srgbClr val="4B5269"/>
                      </a:solidFill>
                      <a:prstDash val="solid"/>
                      <a:round/>
                      <a:headEnd type="none" w="med" len="med"/>
                      <a:tailEnd type="none" w="med" len="med"/>
                    </a:lnB>
                    <a:solidFill>
                      <a:srgbClr val="11111A"/>
                    </a:solidFill>
                  </a:tcPr>
                </a:tc>
                <a:tc>
                  <a:txBody>
                    <a:bodyPr/>
                    <a:lstStyle/>
                    <a:p>
                      <a:pPr indent="0" marL="0">
                        <a:buNone/>
                      </a:pPr>
                      <a:r>
                        <a:rPr lang="en-US" sz="2300" dirty="0">
                          <a:solidFill>
                            <a:srgbClr val="FFFFFF"/>
                          </a:solidFill>
                          <a:latin typeface="Encode Sans Semi Condensed" pitchFamily="34" charset="0"/>
                          <a:ea typeface="Encode Sans Semi Condensed" pitchFamily="34" charset="-122"/>
                          <a:cs typeface="Encode Sans Semi Condensed" pitchFamily="34" charset="-120"/>
                        </a:rPr>
                        <a:t>Zonder AI</a:t>
                      </a:r>
                      <a:endParaRPr lang="en-US" sz="2300" dirty="0">
                        <a:latin typeface="Encode Sans Semi Condensed" charset="0"/>
                        <a:ea typeface="Encode Sans Semi Condensed" charset="0"/>
                        <a:cs typeface="Encode Sans Semi Condensed" charset="0"/>
                      </a:endParaRPr>
                    </a:p>
                  </a:txBody>
                  <a:tcPr marL="203195" marR="203195" marT="279393" marB="279393" anchor="ctr">
                    <a:lnL w="12700" cap="flat" cmpd="sng" algn="ctr">
                      <a:solidFill>
                        <a:srgbClr val="11111A"/>
                      </a:solidFill>
                      <a:prstDash val="solid"/>
                      <a:round/>
                      <a:headEnd type="none" w="med" len="med"/>
                      <a:tailEnd type="none" w="med" len="med"/>
                    </a:lnL>
                    <a:lnR w="12700" cap="flat" cmpd="sng" algn="ctr">
                      <a:solidFill>
                        <a:srgbClr val="11111A"/>
                      </a:solidFill>
                      <a:prstDash val="solid"/>
                      <a:round/>
                      <a:headEnd type="none" w="med" len="med"/>
                      <a:tailEnd type="none" w="med" len="med"/>
                    </a:lnR>
                    <a:lnT w="12700" cap="flat" cmpd="sng" algn="ctr">
                      <a:solidFill>
                        <a:srgbClr val="11111A"/>
                      </a:solidFill>
                      <a:prstDash val="solid"/>
                      <a:round/>
                      <a:headEnd type="none" w="med" len="med"/>
                      <a:tailEnd type="none" w="med" len="med"/>
                    </a:lnT>
                    <a:lnB w="12700" cap="flat" cmpd="sng" algn="ctr">
                      <a:solidFill>
                        <a:srgbClr val="4B5269"/>
                      </a:solidFill>
                      <a:prstDash val="solid"/>
                      <a:round/>
                      <a:headEnd type="none" w="med" len="med"/>
                      <a:tailEnd type="none" w="med" len="med"/>
                    </a:lnB>
                    <a:solidFill>
                      <a:srgbClr val="11111A"/>
                    </a:solidFill>
                  </a:tcPr>
                </a:tc>
                <a:tc>
                  <a:txBody>
                    <a:bodyPr/>
                    <a:lstStyle/>
                    <a:p>
                      <a:pPr indent="0" marL="0">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Met AI</a:t>
                      </a:r>
                      <a:endParaRPr lang="en-US" sz="2300" dirty="0">
                        <a:latin typeface="Encode Sans Semi Condensed" charset="0"/>
                        <a:ea typeface="Encode Sans Semi Condensed" charset="0"/>
                        <a:cs typeface="Encode Sans Semi Condensed" charset="0"/>
                      </a:endParaRPr>
                    </a:p>
                  </a:txBody>
                  <a:tcPr marL="203195" marR="203195" marT="279393" marB="279393" anchor="ctr">
                    <a:lnL w="12700" cap="flat" cmpd="sng" algn="ctr">
                      <a:solidFill>
                        <a:srgbClr val="171A27"/>
                      </a:solidFill>
                      <a:prstDash val="solid"/>
                      <a:round/>
                      <a:headEnd type="none" w="med" len="med"/>
                      <a:tailEnd type="none" w="med" len="med"/>
                    </a:lnL>
                    <a:lnR w="12700" cap="flat" cmpd="sng" algn="ctr">
                      <a:solidFill>
                        <a:srgbClr val="171A27"/>
                      </a:solidFill>
                      <a:prstDash val="solid"/>
                      <a:round/>
                      <a:headEnd type="none" w="med" len="med"/>
                      <a:tailEnd type="none" w="med" len="med"/>
                    </a:lnR>
                    <a:lnT w="12700" cap="flat" cmpd="sng" algn="ctr">
                      <a:solidFill>
                        <a:srgbClr val="171A27"/>
                      </a:solidFill>
                      <a:prstDash val="solid"/>
                      <a:round/>
                      <a:headEnd type="none" w="med" len="med"/>
                      <a:tailEnd type="none" w="med" len="med"/>
                    </a:lnT>
                    <a:lnB w="12700" cap="flat" cmpd="sng" algn="ctr">
                      <a:solidFill>
                        <a:srgbClr val="4B5269"/>
                      </a:solidFill>
                      <a:prstDash val="solid"/>
                      <a:round/>
                      <a:headEnd type="none" w="med" len="med"/>
                      <a:tailEnd type="none" w="med" len="med"/>
                    </a:lnB>
                    <a:solidFill>
                      <a:srgbClr val="171A27"/>
                    </a:solidFill>
                  </a:tcPr>
                </a:tc>
              </a:tr>
              <a:tr h="1247049">
                <a:tc>
                  <a:txBody>
                    <a:bodyPr/>
                    <a:lstStyle/>
                    <a:p>
                      <a:pPr indent="0" marL="0">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Kanker gevonden bij screening</a:t>
                      </a:r>
                      <a:endParaRPr lang="en-US" sz="2500" dirty="0">
                        <a:latin typeface="Encode Sans Semi Condensed" charset="0"/>
                        <a:ea typeface="Encode Sans Semi Condensed" charset="0"/>
                        <a:cs typeface="Encode Sans Semi Condensed" charset="0"/>
                      </a:endParaRPr>
                    </a:p>
                  </a:txBody>
                  <a:tcPr marL="203195" marR="203195" marT="279393" marB="279393" anchor="ctr">
                    <a:lnL w="12700" cap="flat" cmpd="sng" algn="ctr">
                      <a:solidFill>
                        <a:srgbClr val="11111A"/>
                      </a:solidFill>
                      <a:prstDash val="solid"/>
                      <a:round/>
                      <a:headEnd type="none" w="med" len="med"/>
                      <a:tailEnd type="none" w="med" len="med"/>
                    </a:lnL>
                    <a:lnR w="12700" cap="flat" cmpd="sng" algn="ctr">
                      <a:solidFill>
                        <a:srgbClr val="11111A"/>
                      </a:solidFill>
                      <a:prstDash val="solid"/>
                      <a:round/>
                      <a:headEnd type="none" w="med" len="med"/>
                      <a:tailEnd type="none" w="med" len="med"/>
                    </a:lnR>
                    <a:lnT w="12700" cap="flat" cmpd="sng" algn="ctr">
                      <a:solidFill>
                        <a:srgbClr val="4B5269"/>
                      </a:solidFill>
                      <a:prstDash val="solid"/>
                      <a:round/>
                      <a:headEnd type="none" w="med" len="med"/>
                      <a:tailEnd type="none" w="med" len="med"/>
                    </a:lnT>
                    <a:lnB w="12700" cap="flat" cmpd="sng" algn="ctr">
                      <a:solidFill>
                        <a:srgbClr val="4B5269"/>
                      </a:solidFill>
                      <a:prstDash val="solid"/>
                      <a:round/>
                      <a:headEnd type="none" w="med" len="med"/>
                      <a:tailEnd type="none" w="med" len="med"/>
                    </a:lnB>
                    <a:solidFill>
                      <a:srgbClr val="11111A"/>
                    </a:solidFill>
                  </a:tcPr>
                </a:tc>
                <a:tc>
                  <a:txBody>
                    <a:bodyPr/>
                    <a:lstStyle/>
                    <a:p>
                      <a:pPr indent="0" marL="0">
                        <a:buNone/>
                      </a:pPr>
                      <a:r>
                        <a:rPr lang="en-US" sz="3800" dirty="0">
                          <a:solidFill>
                            <a:srgbClr val="F2F4FF"/>
                          </a:solidFill>
                          <a:latin typeface="Encode Sans Semi Condensed" pitchFamily="34" charset="0"/>
                          <a:ea typeface="Encode Sans Semi Condensed" pitchFamily="34" charset="-122"/>
                          <a:cs typeface="Encode Sans Semi Condensed" pitchFamily="34" charset="-120"/>
                        </a:rPr>
                        <a:t>5,0</a:t>
                      </a:r>
                      <a:endParaRPr lang="en-US" sz="3800" dirty="0">
                        <a:latin typeface="Encode Sans Semi Condensed" charset="0"/>
                        <a:ea typeface="Encode Sans Semi Condensed" charset="0"/>
                        <a:cs typeface="Encode Sans Semi Condensed" charset="0"/>
                      </a:endParaRPr>
                    </a:p>
                  </a:txBody>
                  <a:tcPr marL="203195" marR="203195" marT="279393" marB="279393" anchor="ctr">
                    <a:lnL w="12700" cap="flat" cmpd="sng" algn="ctr">
                      <a:solidFill>
                        <a:srgbClr val="11111A"/>
                      </a:solidFill>
                      <a:prstDash val="solid"/>
                      <a:round/>
                      <a:headEnd type="none" w="med" len="med"/>
                      <a:tailEnd type="none" w="med" len="med"/>
                    </a:lnL>
                    <a:lnR w="12700" cap="flat" cmpd="sng" algn="ctr">
                      <a:solidFill>
                        <a:srgbClr val="11111A"/>
                      </a:solidFill>
                      <a:prstDash val="solid"/>
                      <a:round/>
                      <a:headEnd type="none" w="med" len="med"/>
                      <a:tailEnd type="none" w="med" len="med"/>
                    </a:lnR>
                    <a:lnT w="12700" cap="flat" cmpd="sng" algn="ctr">
                      <a:solidFill>
                        <a:srgbClr val="4B5269"/>
                      </a:solidFill>
                      <a:prstDash val="solid"/>
                      <a:round/>
                      <a:headEnd type="none" w="med" len="med"/>
                      <a:tailEnd type="none" w="med" len="med"/>
                    </a:lnT>
                    <a:lnB w="12700" cap="flat" cmpd="sng" algn="ctr">
                      <a:solidFill>
                        <a:srgbClr val="4B5269"/>
                      </a:solidFill>
                      <a:prstDash val="solid"/>
                      <a:round/>
                      <a:headEnd type="none" w="med" len="med"/>
                      <a:tailEnd type="none" w="med" len="med"/>
                    </a:lnB>
                    <a:solidFill>
                      <a:srgbClr val="11111A"/>
                    </a:solidFill>
                  </a:tcPr>
                </a:tc>
                <a:tc>
                  <a:txBody>
                    <a:bodyPr/>
                    <a:lstStyle/>
                    <a:p>
                      <a:pPr indent="0" marL="0">
                        <a:buNone/>
                      </a:pPr>
                      <a:r>
                        <a:rPr lang="en-US" sz="3800" dirty="0">
                          <a:solidFill>
                            <a:srgbClr val="F2F4FF"/>
                          </a:solidFill>
                          <a:latin typeface="Encode Sans Semi Condensed" pitchFamily="34" charset="0"/>
                          <a:ea typeface="Encode Sans Semi Condensed" pitchFamily="34" charset="-122"/>
                          <a:cs typeface="Encode Sans Semi Condensed" pitchFamily="34" charset="-120"/>
                        </a:rPr>
                        <a:t>6,4</a:t>
                      </a:r>
                      <a:endParaRPr lang="en-US" sz="3800" dirty="0">
                        <a:latin typeface="Encode Sans Semi Condensed" charset="0"/>
                        <a:ea typeface="Encode Sans Semi Condensed" charset="0"/>
                        <a:cs typeface="Encode Sans Semi Condensed" charset="0"/>
                      </a:endParaRPr>
                    </a:p>
                  </a:txBody>
                  <a:tcPr marL="203195" marR="203195" marT="279393" marB="279393" anchor="ctr">
                    <a:lnL w="12700" cap="flat" cmpd="sng" algn="ctr">
                      <a:solidFill>
                        <a:srgbClr val="171A27"/>
                      </a:solidFill>
                      <a:prstDash val="solid"/>
                      <a:round/>
                      <a:headEnd type="none" w="med" len="med"/>
                      <a:tailEnd type="none" w="med" len="med"/>
                    </a:lnL>
                    <a:lnR w="12700" cap="flat" cmpd="sng" algn="ctr">
                      <a:solidFill>
                        <a:srgbClr val="171A27"/>
                      </a:solidFill>
                      <a:prstDash val="solid"/>
                      <a:round/>
                      <a:headEnd type="none" w="med" len="med"/>
                      <a:tailEnd type="none" w="med" len="med"/>
                    </a:lnR>
                    <a:lnT w="12700" cap="flat" cmpd="sng" algn="ctr">
                      <a:solidFill>
                        <a:srgbClr val="4B5269"/>
                      </a:solidFill>
                      <a:prstDash val="solid"/>
                      <a:round/>
                      <a:headEnd type="none" w="med" len="med"/>
                      <a:tailEnd type="none" w="med" len="med"/>
                    </a:lnT>
                    <a:lnB w="12700" cap="flat" cmpd="sng" algn="ctr">
                      <a:solidFill>
                        <a:srgbClr val="4B5269"/>
                      </a:solidFill>
                      <a:prstDash val="solid"/>
                      <a:round/>
                      <a:headEnd type="none" w="med" len="med"/>
                      <a:tailEnd type="none" w="med" len="med"/>
                    </a:lnB>
                    <a:solidFill>
                      <a:srgbClr val="171A27"/>
                    </a:solidFill>
                  </a:tcPr>
                </a:tc>
              </a:tr>
              <a:tr h="1234350">
                <a:tc>
                  <a:txBody>
                    <a:bodyPr/>
                    <a:lstStyle/>
                    <a:p>
                      <a:pPr indent="0" marL="0">
                        <a:buNone/>
                      </a:pPr>
                      <a:r>
                        <a:rPr lang="en-US" sz="2500" dirty="0">
                          <a:solidFill>
                            <a:srgbClr val="F2F4FF"/>
                          </a:solidFill>
                          <a:latin typeface="Encode Sans Semi Condensed" pitchFamily="34" charset="0"/>
                          <a:ea typeface="Encode Sans Semi Condensed" pitchFamily="34" charset="-122"/>
                          <a:cs typeface="Encode Sans Semi Condensed" pitchFamily="34" charset="-120"/>
                        </a:rPr>
                        <a:t>Kanker ontdekt tussen twee rondes</a:t>
                      </a:r>
                      <a:endParaRPr lang="en-US" sz="2500" dirty="0">
                        <a:latin typeface="Encode Sans Semi Condensed" charset="0"/>
                        <a:ea typeface="Encode Sans Semi Condensed" charset="0"/>
                        <a:cs typeface="Encode Sans Semi Condensed" charset="0"/>
                      </a:endParaRPr>
                    </a:p>
                  </a:txBody>
                  <a:tcPr marL="203195" marR="203195" marT="279393" marB="279393" anchor="ctr">
                    <a:lnL w="12700" cap="flat" cmpd="sng" algn="ctr">
                      <a:solidFill>
                        <a:srgbClr val="11111A"/>
                      </a:solidFill>
                      <a:prstDash val="solid"/>
                      <a:round/>
                      <a:headEnd type="none" w="med" len="med"/>
                      <a:tailEnd type="none" w="med" len="med"/>
                    </a:lnL>
                    <a:lnR w="12700" cap="flat" cmpd="sng" algn="ctr">
                      <a:solidFill>
                        <a:srgbClr val="11111A"/>
                      </a:solidFill>
                      <a:prstDash val="solid"/>
                      <a:round/>
                      <a:headEnd type="none" w="med" len="med"/>
                      <a:tailEnd type="none" w="med" len="med"/>
                    </a:lnR>
                    <a:lnT w="12700" cap="flat" cmpd="sng" algn="ctr">
                      <a:solidFill>
                        <a:srgbClr val="4B5269"/>
                      </a:solidFill>
                      <a:prstDash val="solid"/>
                      <a:round/>
                      <a:headEnd type="none" w="med" len="med"/>
                      <a:tailEnd type="none" w="med" len="med"/>
                    </a:lnT>
                    <a:lnB w="12700" cap="flat" cmpd="sng" algn="ctr">
                      <a:solidFill>
                        <a:srgbClr val="11111A"/>
                      </a:solidFill>
                      <a:prstDash val="solid"/>
                      <a:round/>
                      <a:headEnd type="none" w="med" len="med"/>
                      <a:tailEnd type="none" w="med" len="med"/>
                    </a:lnB>
                    <a:solidFill>
                      <a:srgbClr val="11111A"/>
                    </a:solidFill>
                  </a:tcPr>
                </a:tc>
                <a:tc>
                  <a:txBody>
                    <a:bodyPr/>
                    <a:lstStyle/>
                    <a:p>
                      <a:pPr indent="0" marL="0">
                        <a:buNone/>
                      </a:pPr>
                      <a:r>
                        <a:rPr lang="en-US" sz="3800" dirty="0">
                          <a:solidFill>
                            <a:srgbClr val="F2F4FF"/>
                          </a:solidFill>
                          <a:latin typeface="Encode Sans Semi Condensed" pitchFamily="34" charset="0"/>
                          <a:ea typeface="Encode Sans Semi Condensed" pitchFamily="34" charset="-122"/>
                          <a:cs typeface="Encode Sans Semi Condensed" pitchFamily="34" charset="-120"/>
                        </a:rPr>
                        <a:t>1,76</a:t>
                      </a:r>
                      <a:endParaRPr lang="en-US" sz="3800" dirty="0">
                        <a:latin typeface="Encode Sans Semi Condensed" charset="0"/>
                        <a:ea typeface="Encode Sans Semi Condensed" charset="0"/>
                        <a:cs typeface="Encode Sans Semi Condensed" charset="0"/>
                      </a:endParaRPr>
                    </a:p>
                  </a:txBody>
                  <a:tcPr marL="203195" marR="203195" marT="279393" marB="279393" anchor="ctr">
                    <a:lnL w="12700" cap="flat" cmpd="sng" algn="ctr">
                      <a:solidFill>
                        <a:srgbClr val="11111A"/>
                      </a:solidFill>
                      <a:prstDash val="solid"/>
                      <a:round/>
                      <a:headEnd type="none" w="med" len="med"/>
                      <a:tailEnd type="none" w="med" len="med"/>
                    </a:lnL>
                    <a:lnR w="12700" cap="flat" cmpd="sng" algn="ctr">
                      <a:solidFill>
                        <a:srgbClr val="11111A"/>
                      </a:solidFill>
                      <a:prstDash val="solid"/>
                      <a:round/>
                      <a:headEnd type="none" w="med" len="med"/>
                      <a:tailEnd type="none" w="med" len="med"/>
                    </a:lnR>
                    <a:lnT w="12700" cap="flat" cmpd="sng" algn="ctr">
                      <a:solidFill>
                        <a:srgbClr val="4B5269"/>
                      </a:solidFill>
                      <a:prstDash val="solid"/>
                      <a:round/>
                      <a:headEnd type="none" w="med" len="med"/>
                      <a:tailEnd type="none" w="med" len="med"/>
                    </a:lnT>
                    <a:lnB w="12700" cap="flat" cmpd="sng" algn="ctr">
                      <a:solidFill>
                        <a:srgbClr val="11111A"/>
                      </a:solidFill>
                      <a:prstDash val="solid"/>
                      <a:round/>
                      <a:headEnd type="none" w="med" len="med"/>
                      <a:tailEnd type="none" w="med" len="med"/>
                    </a:lnB>
                    <a:solidFill>
                      <a:srgbClr val="11111A"/>
                    </a:solidFill>
                  </a:tcPr>
                </a:tc>
                <a:tc>
                  <a:txBody>
                    <a:bodyPr/>
                    <a:lstStyle/>
                    <a:p>
                      <a:pPr indent="0" marL="0">
                        <a:buNone/>
                      </a:pPr>
                      <a:r>
                        <a:rPr lang="en-US" sz="3800" dirty="0">
                          <a:solidFill>
                            <a:srgbClr val="F2F4FF"/>
                          </a:solidFill>
                          <a:latin typeface="Encode Sans Semi Condensed" pitchFamily="34" charset="0"/>
                          <a:ea typeface="Encode Sans Semi Condensed" pitchFamily="34" charset="-122"/>
                          <a:cs typeface="Encode Sans Semi Condensed" pitchFamily="34" charset="-120"/>
                        </a:rPr>
                        <a:t>1,55</a:t>
                      </a:r>
                      <a:endParaRPr lang="en-US" sz="3800" dirty="0">
                        <a:latin typeface="Encode Sans Semi Condensed" charset="0"/>
                        <a:ea typeface="Encode Sans Semi Condensed" charset="0"/>
                        <a:cs typeface="Encode Sans Semi Condensed" charset="0"/>
                      </a:endParaRPr>
                    </a:p>
                  </a:txBody>
                  <a:tcPr marL="203195" marR="203195" marT="279393" marB="279393" anchor="ctr">
                    <a:lnL w="12700" cap="flat" cmpd="sng" algn="ctr">
                      <a:solidFill>
                        <a:srgbClr val="171A27"/>
                      </a:solidFill>
                      <a:prstDash val="solid"/>
                      <a:round/>
                      <a:headEnd type="none" w="med" len="med"/>
                      <a:tailEnd type="none" w="med" len="med"/>
                    </a:lnL>
                    <a:lnR w="12700" cap="flat" cmpd="sng" algn="ctr">
                      <a:solidFill>
                        <a:srgbClr val="171A27"/>
                      </a:solidFill>
                      <a:prstDash val="solid"/>
                      <a:round/>
                      <a:headEnd type="none" w="med" len="med"/>
                      <a:tailEnd type="none" w="med" len="med"/>
                    </a:lnR>
                    <a:lnT w="12700" cap="flat" cmpd="sng" algn="ctr">
                      <a:solidFill>
                        <a:srgbClr val="4B5269"/>
                      </a:solidFill>
                      <a:prstDash val="solid"/>
                      <a:round/>
                      <a:headEnd type="none" w="med" len="med"/>
                      <a:tailEnd type="none" w="med" len="med"/>
                    </a:lnT>
                    <a:lnB w="12700" cap="flat" cmpd="sng" algn="ctr">
                      <a:solidFill>
                        <a:srgbClr val="171A27"/>
                      </a:solidFill>
                      <a:prstDash val="solid"/>
                      <a:round/>
                      <a:headEnd type="none" w="med" len="med"/>
                      <a:tailEnd type="none" w="med" len="med"/>
                    </a:lnB>
                    <a:solidFill>
                      <a:srgbClr val="171A27"/>
                    </a:solidFill>
                  </a:tcPr>
                </a:tc>
              </a:tr>
            </a:tbl>
          </a:graphicData>
        </a:graphic>
      </p:graphicFrame>
      <p:sp>
        <p:nvSpPr>
          <p:cNvPr id="6" name="Text 3"/>
          <p:cNvSpPr/>
          <p:nvPr/>
        </p:nvSpPr>
        <p:spPr>
          <a:xfrm>
            <a:off x="609585" y="5803999"/>
            <a:ext cx="11582110" cy="444500"/>
          </a:xfrm>
          <a:prstGeom prst="rect">
            <a:avLst/>
          </a:prstGeom>
          <a:noFill/>
          <a:ln/>
        </p:spPr>
        <p:txBody>
          <a:bodyPr wrap="none" lIns="0" tIns="0" rIns="0" bIns="0" rtlCol="0" anchor="t"/>
          <a:lstStyle/>
          <a:p>
            <a:pPr algn="l" indent="0" marL="0">
              <a:lnSpc>
                <a:spcPct val="117000"/>
              </a:lnSpc>
              <a:buNone/>
            </a:pPr>
            <a:r>
              <a:rPr lang="en-US" sz="2500" dirty="0">
                <a:solidFill>
                  <a:srgbClr val="00D9FF"/>
                </a:solidFill>
                <a:latin typeface="Encode Sans Semi Condensed" pitchFamily="34" charset="0"/>
                <a:ea typeface="Encode Sans Semi Condensed" pitchFamily="34" charset="-122"/>
                <a:cs typeface="Encode Sans Semi Condensed" pitchFamily="34" charset="-120"/>
              </a:rPr>
              <a:t>Nederland: op zijn vroegst 2028</a:t>
            </a:r>
            <a:endParaRPr lang="en-US" sz="25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5283068" cy="1612106"/>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JE GEGEVENS REIZEN MAKKELIJKER MEE</a:t>
            </a:r>
            <a:endParaRPr lang="en-US" sz="4600" dirty="0"/>
          </a:p>
        </p:txBody>
      </p:sp>
      <p:sp>
        <p:nvSpPr>
          <p:cNvPr id="4" name="Text 2"/>
          <p:cNvSpPr/>
          <p:nvPr/>
        </p:nvSpPr>
        <p:spPr>
          <a:xfrm>
            <a:off x="609585" y="3468291"/>
            <a:ext cx="5892653" cy="533400"/>
          </a:xfrm>
          <a:prstGeom prst="rect">
            <a:avLst/>
          </a:prstGeom>
          <a:noFill/>
          <a:ln/>
        </p:spPr>
        <p:txBody>
          <a:bodyPr wrap="none" lIns="0" tIns="0" rIns="0" bIns="0" rtlCol="0" anchor="t"/>
          <a:lstStyle/>
          <a:p>
            <a:pPr algn="l" indent="0" marL="0">
              <a:lnSpc>
                <a:spcPct val="117000"/>
              </a:lnSpc>
              <a:buNone/>
            </a:pPr>
            <a:r>
              <a:rPr lang="en-US" sz="3000" dirty="0">
                <a:solidFill>
                  <a:srgbClr val="F2F4FF"/>
                </a:solidFill>
                <a:latin typeface="Encode Sans Semi Condensed" pitchFamily="34" charset="0"/>
                <a:ea typeface="Encode Sans Semi Condensed" pitchFamily="34" charset="-122"/>
                <a:cs typeface="Encode Sans Semi Condensed" pitchFamily="34" charset="-120"/>
              </a:rPr>
              <a:t>Minder opnieuw vertellen</a:t>
            </a:r>
            <a:endParaRPr lang="en-US" sz="3000" dirty="0"/>
          </a:p>
        </p:txBody>
      </p:sp>
      <p:sp>
        <p:nvSpPr>
          <p:cNvPr id="5" name="Shape 3"/>
          <p:cNvSpPr/>
          <p:nvPr/>
        </p:nvSpPr>
        <p:spPr>
          <a:xfrm>
            <a:off x="609585" y="4219178"/>
            <a:ext cx="5283068" cy="31651"/>
          </a:xfrm>
          <a:prstGeom prst="roundRect">
            <a:avLst>
              <a:gd name="adj" fmla="val 49998"/>
            </a:avLst>
          </a:prstGeom>
          <a:solidFill>
            <a:srgbClr val="4B5269"/>
          </a:solidFill>
          <a:ln/>
        </p:spPr>
      </p:sp>
      <p:sp>
        <p:nvSpPr>
          <p:cNvPr id="6" name="Text 4"/>
          <p:cNvSpPr/>
          <p:nvPr/>
        </p:nvSpPr>
        <p:spPr>
          <a:xfrm>
            <a:off x="609585" y="4468416"/>
            <a:ext cx="5892653" cy="533400"/>
          </a:xfrm>
          <a:prstGeom prst="rect">
            <a:avLst/>
          </a:prstGeom>
          <a:noFill/>
          <a:ln/>
        </p:spPr>
        <p:txBody>
          <a:bodyPr wrap="none" lIns="0" tIns="0" rIns="0" bIns="0" rtlCol="0" anchor="t"/>
          <a:lstStyle/>
          <a:p>
            <a:pPr algn="l" indent="0" marL="0">
              <a:lnSpc>
                <a:spcPct val="117000"/>
              </a:lnSpc>
              <a:buNone/>
            </a:pPr>
            <a:r>
              <a:rPr lang="en-US" sz="3000" dirty="0">
                <a:solidFill>
                  <a:srgbClr val="F2F4FF"/>
                </a:solidFill>
                <a:latin typeface="Encode Sans Semi Condensed" pitchFamily="34" charset="0"/>
                <a:ea typeface="Encode Sans Semi Condensed" pitchFamily="34" charset="-122"/>
                <a:cs typeface="Encode Sans Semi Condensed" pitchFamily="34" charset="-120"/>
              </a:rPr>
              <a:t>Ook over de grens</a:t>
            </a:r>
            <a:endParaRPr lang="en-US" sz="3000" dirty="0"/>
          </a:p>
        </p:txBody>
      </p:sp>
      <p:pic>
        <p:nvPicPr>
          <p:cNvPr id="7" name="Image 0" descr="preencoded.png">    </p:cNvPr>
          <p:cNvPicPr>
            <a:picLocks noChangeAspect="1"/>
          </p:cNvPicPr>
          <p:nvPr/>
        </p:nvPicPr>
        <p:blipFill>
          <a:blip r:embed="rId1"/>
          <a:stretch>
            <a:fillRect/>
          </a:stretch>
        </p:blipFill>
        <p:spPr>
          <a:xfrm>
            <a:off x="6502237" y="0"/>
            <a:ext cx="5689458"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7873803" cy="1074738"/>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EEN PERSOONLIJKE GEZONDHEIDSASSISTENT</a:t>
            </a:r>
            <a:endParaRPr lang="en-US" sz="4600" dirty="0"/>
          </a:p>
        </p:txBody>
      </p:sp>
      <p:sp>
        <p:nvSpPr>
          <p:cNvPr id="4" name="Text 2"/>
          <p:cNvSpPr/>
          <p:nvPr/>
        </p:nvSpPr>
        <p:spPr>
          <a:xfrm>
            <a:off x="609585" y="3149104"/>
            <a:ext cx="4556706"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Combineren van gegevens</a:t>
            </a:r>
            <a:endParaRPr lang="en-US" sz="2600" dirty="0"/>
          </a:p>
        </p:txBody>
      </p:sp>
      <p:sp>
        <p:nvSpPr>
          <p:cNvPr id="5" name="Text 3"/>
          <p:cNvSpPr/>
          <p:nvPr/>
        </p:nvSpPr>
        <p:spPr>
          <a:xfrm>
            <a:off x="609585" y="4119364"/>
            <a:ext cx="4556706"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Uitleg bij jouw gegevens</a:t>
            </a:r>
            <a:endParaRPr lang="en-US" sz="2600" dirty="0"/>
          </a:p>
        </p:txBody>
      </p:sp>
      <p:sp>
        <p:nvSpPr>
          <p:cNvPr id="6" name="Text 4"/>
          <p:cNvSpPr/>
          <p:nvPr/>
        </p:nvSpPr>
        <p:spPr>
          <a:xfrm>
            <a:off x="609585" y="5089624"/>
            <a:ext cx="4556706"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Jij bepaalt wat je deelt</a:t>
            </a:r>
            <a:endParaRPr lang="en-US" sz="2600" dirty="0"/>
          </a:p>
        </p:txBody>
      </p:sp>
      <p:pic>
        <p:nvPicPr>
          <p:cNvPr id="7" name="Image 0" descr="preencoded.png">    </p:cNvPr>
          <p:cNvPicPr>
            <a:picLocks noChangeAspect="1"/>
          </p:cNvPicPr>
          <p:nvPr/>
        </p:nvPicPr>
        <p:blipFill>
          <a:blip r:embed="rId1"/>
          <a:stretch>
            <a:fillRect/>
          </a:stretch>
        </p:blipFill>
        <p:spPr>
          <a:xfrm>
            <a:off x="5623380" y="1874838"/>
            <a:ext cx="5958731" cy="2563713"/>
          </a:xfrm>
          <a:prstGeom prst="rect">
            <a:avLst/>
          </a:prstGeom>
        </p:spPr>
      </p:pic>
      <p:sp>
        <p:nvSpPr>
          <p:cNvPr id="8" name="Shape 5"/>
          <p:cNvSpPr/>
          <p:nvPr/>
        </p:nvSpPr>
        <p:spPr>
          <a:xfrm>
            <a:off x="609585" y="3859014"/>
            <a:ext cx="4556706" cy="12700"/>
          </a:xfrm>
          <a:prstGeom prst="rect">
            <a:avLst/>
          </a:prstGeom>
          <a:solidFill>
            <a:srgbClr val="4B5269"/>
          </a:solidFill>
          <a:ln/>
        </p:spPr>
      </p:sp>
      <p:sp>
        <p:nvSpPr>
          <p:cNvPr id="9" name="Shape 6"/>
          <p:cNvSpPr/>
          <p:nvPr/>
        </p:nvSpPr>
        <p:spPr>
          <a:xfrm>
            <a:off x="609585" y="4829274"/>
            <a:ext cx="4556706" cy="12700"/>
          </a:xfrm>
          <a:prstGeom prst="rect">
            <a:avLst/>
          </a:prstGeom>
          <a:solidFill>
            <a:srgbClr val="4B5269"/>
          </a:solidFill>
          <a:ln/>
        </p:spPr>
      </p:sp>
      <p:sp>
        <p:nvSpPr>
          <p:cNvPr id="10" name="Shape 7"/>
          <p:cNvSpPr/>
          <p:nvPr/>
        </p:nvSpPr>
        <p:spPr>
          <a:xfrm>
            <a:off x="5968851" y="4343400"/>
            <a:ext cx="5613260" cy="1485900"/>
          </a:xfrm>
          <a:prstGeom prst="roundRect">
            <a:avLst>
              <a:gd name="adj" fmla="val 1354"/>
            </a:avLst>
          </a:prstGeom>
          <a:solidFill>
            <a:srgbClr val="00D9FF"/>
          </a:solidFill>
          <a:ln/>
        </p:spPr>
      </p:sp>
      <p:sp>
        <p:nvSpPr>
          <p:cNvPr id="11" name="Text 8"/>
          <p:cNvSpPr/>
          <p:nvPr/>
        </p:nvSpPr>
        <p:spPr>
          <a:xfrm>
            <a:off x="6273643" y="4605139"/>
            <a:ext cx="5003675" cy="584200"/>
          </a:xfrm>
          <a:prstGeom prst="rect">
            <a:avLst/>
          </a:prstGeom>
          <a:noFill/>
          <a:ln/>
        </p:spPr>
        <p:txBody>
          <a:bodyPr wrap="none" lIns="0" tIns="0" rIns="0" bIns="0" rtlCol="0" anchor="t"/>
          <a:lstStyle/>
          <a:p>
            <a:pPr algn="l" indent="0" marL="0">
              <a:lnSpc>
                <a:spcPct val="77000"/>
              </a:lnSpc>
              <a:buNone/>
            </a:pPr>
            <a:r>
              <a:rPr lang="en-US" sz="5000" spc="-125" kern="0" dirty="0">
                <a:solidFill>
                  <a:srgbClr val="000000"/>
                </a:solidFill>
                <a:latin typeface="Encode Sans Semi Condensed Black" pitchFamily="34" charset="0"/>
                <a:ea typeface="Encode Sans Semi Condensed Black" pitchFamily="34" charset="-122"/>
                <a:cs typeface="Encode Sans Semi Condensed Black" pitchFamily="34" charset="-120"/>
              </a:rPr>
              <a:t>GOOGLE HEALTH</a:t>
            </a:r>
            <a:endParaRPr lang="en-US" sz="5000" dirty="0"/>
          </a:p>
        </p:txBody>
      </p:sp>
      <p:sp>
        <p:nvSpPr>
          <p:cNvPr id="12" name="Text 9"/>
          <p:cNvSpPr/>
          <p:nvPr/>
        </p:nvSpPr>
        <p:spPr>
          <a:xfrm>
            <a:off x="6273643" y="5379839"/>
            <a:ext cx="5613260" cy="187722"/>
          </a:xfrm>
          <a:prstGeom prst="rect">
            <a:avLst/>
          </a:prstGeom>
          <a:noFill/>
          <a:ln/>
        </p:spPr>
        <p:txBody>
          <a:bodyPr wrap="none" lIns="0" tIns="0" rIns="0" bIns="0" rtlCol="0" anchor="t"/>
          <a:lstStyle/>
          <a:p>
            <a:pPr algn="l" indent="0" marL="0">
              <a:lnSpc>
                <a:spcPct val="117000"/>
              </a:lnSpc>
              <a:buNone/>
            </a:pPr>
            <a:r>
              <a:rPr lang="en-US" sz="1050" dirty="0">
                <a:solidFill>
                  <a:srgbClr val="000000"/>
                </a:solidFill>
                <a:latin typeface="Encode Sans Semi Condensed" pitchFamily="34" charset="0"/>
                <a:ea typeface="Encode Sans Semi Condensed" pitchFamily="34" charset="-122"/>
                <a:cs typeface="Encode Sans Semi Condensed" pitchFamily="34" charset="-120"/>
              </a:rPr>
              <a:t>Leefstijl en gezondheidsgegevens. Betaal functie. </a:t>
            </a:r>
            <a:endParaRPr lang="en-US"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0A12"/>
          </a:solidFill>
          <a:ln/>
        </p:spPr>
      </p:sp>
      <p:sp>
        <p:nvSpPr>
          <p:cNvPr id="3" name="Text 1"/>
          <p:cNvSpPr/>
          <p:nvPr/>
        </p:nvSpPr>
        <p:spPr>
          <a:xfrm>
            <a:off x="609585" y="609600"/>
            <a:ext cx="7873803" cy="584200"/>
          </a:xfrm>
          <a:prstGeom prst="rect">
            <a:avLst/>
          </a:prstGeom>
          <a:noFill/>
          <a:ln/>
        </p:spPr>
        <p:txBody>
          <a:bodyPr wrap="none" lIns="0" tIns="0" rIns="0" bIns="0" rtlCol="0" anchor="t"/>
          <a:lstStyle/>
          <a:p>
            <a:pPr algn="l" indent="0" marL="0">
              <a:lnSpc>
                <a:spcPct val="77000"/>
              </a:lnSpc>
              <a:buNone/>
            </a:pPr>
            <a:r>
              <a:rPr lang="en-US" sz="5000" spc="-125" kern="0" dirty="0">
                <a:solidFill>
                  <a:srgbClr val="FFFFFF"/>
                </a:solidFill>
                <a:latin typeface="Encode Sans Semi Condensed Black" pitchFamily="34" charset="0"/>
                <a:ea typeface="Encode Sans Semi Condensed Black" pitchFamily="34" charset="-122"/>
                <a:cs typeface="Encode Sans Semi Condensed Black" pitchFamily="34" charset="-120"/>
              </a:rPr>
              <a:t>JAN</a:t>
            </a:r>
            <a:endParaRPr lang="en-US" sz="5000" dirty="0"/>
          </a:p>
        </p:txBody>
      </p:sp>
      <p:sp>
        <p:nvSpPr>
          <p:cNvPr id="4" name="Shape 2"/>
          <p:cNvSpPr/>
          <p:nvPr/>
        </p:nvSpPr>
        <p:spPr>
          <a:xfrm>
            <a:off x="609585" y="1946870"/>
            <a:ext cx="10972526" cy="4301530"/>
          </a:xfrm>
          <a:prstGeom prst="rect">
            <a:avLst/>
          </a:prstGeom>
          <a:solidFill>
            <a:srgbClr val="0C0E16"/>
          </a:solidFill>
          <a:ln w="25399">
            <a:solidFill>
              <a:srgbClr val="FF6268"/>
            </a:solidFill>
            <a:prstDash val="solid"/>
          </a:ln>
        </p:spPr>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7111822" cy="167580"/>
          </a:xfrm>
          <a:prstGeom prst="rect">
            <a:avLst/>
          </a:prstGeom>
          <a:noFill/>
          <a:ln/>
        </p:spPr>
        <p:txBody>
          <a:bodyPr wrap="none" lIns="0" tIns="0" rIns="0" bIns="0" rtlCol="0" anchor="t"/>
          <a:lstStyle/>
          <a:p>
            <a:pPr algn="l" indent="0" marL="0">
              <a:lnSpc>
                <a:spcPct val="100000"/>
              </a:lnSpc>
              <a:buNone/>
            </a:pPr>
            <a:r>
              <a:rPr lang="en-US" sz="1100" b="1" spc="110" kern="0" dirty="0">
                <a:solidFill>
                  <a:srgbClr val="FF6268"/>
                </a:solidFill>
                <a:latin typeface="Encode Sans Semi Condensed Bold" pitchFamily="34" charset="0"/>
                <a:ea typeface="Encode Sans Semi Condensed Bold" pitchFamily="34" charset="-122"/>
                <a:cs typeface="Encode Sans Semi Condensed Bold" pitchFamily="34" charset="-120"/>
              </a:rPr>
              <a:t>ROOD · HULP GAAT VOOR</a:t>
            </a:r>
            <a:endParaRPr lang="en-US" sz="1100" dirty="0"/>
          </a:p>
        </p:txBody>
      </p:sp>
      <p:sp>
        <p:nvSpPr>
          <p:cNvPr id="4" name="Text 2"/>
          <p:cNvSpPr/>
          <p:nvPr/>
        </p:nvSpPr>
        <p:spPr>
          <a:xfrm>
            <a:off x="609585" y="853380"/>
            <a:ext cx="6502237" cy="1612106"/>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EEN DUIDELIJK ANTWOORD KAN FOUT ZIJN</a:t>
            </a:r>
            <a:endParaRPr lang="en-US" sz="4600" dirty="0"/>
          </a:p>
        </p:txBody>
      </p:sp>
      <p:sp>
        <p:nvSpPr>
          <p:cNvPr id="5" name="Text 3"/>
          <p:cNvSpPr/>
          <p:nvPr/>
        </p:nvSpPr>
        <p:spPr>
          <a:xfrm>
            <a:off x="609585" y="3331369"/>
            <a:ext cx="6502237" cy="1102320"/>
          </a:xfrm>
          <a:prstGeom prst="rect">
            <a:avLst/>
          </a:prstGeom>
          <a:noFill/>
          <a:ln/>
        </p:spPr>
        <p:txBody>
          <a:bodyPr wrap="square" lIns="0" tIns="0" rIns="0" bIns="0" rtlCol="0" anchor="t">
            <a:normAutofit/>
          </a:bodyPr>
          <a:lstStyle/>
          <a:p>
            <a:pPr algn="l" indent="0" marL="0">
              <a:lnSpc>
                <a:spcPct val="117000"/>
              </a:lnSpc>
              <a:buNone/>
            </a:pPr>
            <a:r>
              <a:rPr lang="en-US" sz="3100" dirty="0">
                <a:solidFill>
                  <a:srgbClr val="F2F4FF"/>
                </a:solidFill>
                <a:latin typeface="Encode Sans Semi Condensed" pitchFamily="34" charset="0"/>
                <a:ea typeface="Encode Sans Semi Condensed" pitchFamily="34" charset="-122"/>
                <a:cs typeface="Encode Sans Semi Condensed" pitchFamily="34" charset="-120"/>
              </a:rPr>
              <a:t>Bij de helft van de spoedgevallen: té geruststellend advies.</a:t>
            </a:r>
            <a:endParaRPr lang="en-US" sz="3100" dirty="0"/>
          </a:p>
        </p:txBody>
      </p:sp>
      <p:sp>
        <p:nvSpPr>
          <p:cNvPr id="6" name="Text 4"/>
          <p:cNvSpPr/>
          <p:nvPr/>
        </p:nvSpPr>
        <p:spPr>
          <a:xfrm>
            <a:off x="609585" y="4605139"/>
            <a:ext cx="7111822" cy="533400"/>
          </a:xfrm>
          <a:prstGeom prst="rect">
            <a:avLst/>
          </a:prstGeom>
          <a:noFill/>
          <a:ln/>
        </p:spPr>
        <p:txBody>
          <a:bodyPr wrap="none" lIns="0" tIns="0" rIns="0" bIns="0" rtlCol="0" anchor="t"/>
          <a:lstStyle/>
          <a:p>
            <a:pPr algn="l" indent="0" marL="0">
              <a:lnSpc>
                <a:spcPct val="117000"/>
              </a:lnSpc>
              <a:buNone/>
            </a:pPr>
            <a:r>
              <a:rPr lang="en-US" sz="3000" b="1" dirty="0">
                <a:solidFill>
                  <a:srgbClr val="FF6268"/>
                </a:solidFill>
                <a:latin typeface="Encode Sans Semi Condensed Bold" pitchFamily="34" charset="0"/>
                <a:ea typeface="Encode Sans Semi Condensed Bold" pitchFamily="34" charset="-122"/>
                <a:cs typeface="Encode Sans Semi Condensed Bold" pitchFamily="34" charset="-120"/>
              </a:rPr>
              <a:t>Bij spoed zoek hulp.</a:t>
            </a:r>
            <a:endParaRPr lang="en-US" sz="3000" dirty="0"/>
          </a:p>
        </p:txBody>
      </p:sp>
      <p:sp>
        <p:nvSpPr>
          <p:cNvPr id="7" name="Shape 5"/>
          <p:cNvSpPr/>
          <p:nvPr/>
        </p:nvSpPr>
        <p:spPr>
          <a:xfrm>
            <a:off x="609585" y="5309989"/>
            <a:ext cx="6502237" cy="938411"/>
          </a:xfrm>
          <a:prstGeom prst="roundRect">
            <a:avLst>
              <a:gd name="adj" fmla="val 3045"/>
            </a:avLst>
          </a:prstGeom>
          <a:solidFill>
            <a:srgbClr val="022349"/>
          </a:solidFill>
          <a:ln/>
        </p:spPr>
      </p:sp>
      <p:pic>
        <p:nvPicPr>
          <p:cNvPr id="8" name="Image 0" descr="preencoded.png">    </p:cNvPr>
          <p:cNvPicPr>
            <a:picLocks noChangeAspect="1"/>
          </p:cNvPicPr>
          <p:nvPr/>
        </p:nvPicPr>
        <p:blipFill>
          <a:blip r:embed="rId1"/>
          <a:stretch>
            <a:fillRect/>
          </a:stretch>
        </p:blipFill>
        <p:spPr>
          <a:xfrm>
            <a:off x="800080" y="5592564"/>
            <a:ext cx="190495" cy="152400"/>
          </a:xfrm>
          <a:prstGeom prst="rect">
            <a:avLst/>
          </a:prstGeom>
        </p:spPr>
      </p:pic>
      <p:sp>
        <p:nvSpPr>
          <p:cNvPr id="9" name="Text 6"/>
          <p:cNvSpPr/>
          <p:nvPr/>
        </p:nvSpPr>
        <p:spPr>
          <a:xfrm>
            <a:off x="1181070" y="5548114"/>
            <a:ext cx="5740256" cy="462161"/>
          </a:xfrm>
          <a:prstGeom prst="rect">
            <a:avLst/>
          </a:prstGeom>
          <a:noFill/>
          <a:ln/>
        </p:spPr>
        <p:txBody>
          <a:bodyPr wrap="square" lIns="0" tIns="0" rIns="0" bIns="0" rtlCol="0" anchor="t">
            <a:normAutofit/>
          </a:bodyPr>
          <a:lstStyle/>
          <a:p>
            <a:pPr algn="l" indent="0" marL="0">
              <a:lnSpc>
                <a:spcPct val="117000"/>
              </a:lnSpc>
              <a:buNone/>
            </a:pPr>
            <a:r>
              <a:rPr lang="en-US" sz="1300" dirty="0">
                <a:solidFill>
                  <a:srgbClr val="FFFFFF"/>
                </a:solidFill>
                <a:latin typeface="Encode Sans Semi Condensed" pitchFamily="34" charset="0"/>
                <a:ea typeface="Encode Sans Semi Condensed" pitchFamily="34" charset="-122"/>
                <a:cs typeface="Encode Sans Semi Condensed" pitchFamily="34" charset="-120"/>
              </a:rPr>
              <a:t>Bron: "ChatGPT Health performance in a structured test of triage recommendations" Ramaswamy e.a., </a:t>
            </a:r>
            <a:pPr algn="l" indent="0" marL="0">
              <a:lnSpc>
                <a:spcPct val="117000"/>
              </a:lnSpc>
              <a:buNone/>
            </a:pPr>
            <a:r>
              <a:rPr lang="en-US" sz="1300" i="1" dirty="0">
                <a:solidFill>
                  <a:srgbClr val="FFFFFF"/>
                </a:solidFill>
                <a:latin typeface="Encode Sans Semi Condensed" pitchFamily="34" charset="0"/>
                <a:ea typeface="Encode Sans Semi Condensed" pitchFamily="34" charset="-122"/>
                <a:cs typeface="Encode Sans Semi Condensed" pitchFamily="34" charset="-120"/>
              </a:rPr>
              <a:t>Nature Medicine</a:t>
            </a:r>
            <a:pPr algn="l" indent="0" marL="0">
              <a:lnSpc>
                <a:spcPct val="117000"/>
              </a:lnSpc>
              <a:buNone/>
            </a:pPr>
            <a:r>
              <a:rPr lang="en-US" sz="1300" dirty="0">
                <a:solidFill>
                  <a:srgbClr val="FFFFFF"/>
                </a:solidFill>
                <a:latin typeface="Encode Sans Semi Condensed" pitchFamily="34" charset="0"/>
                <a:ea typeface="Encode Sans Semi Condensed" pitchFamily="34" charset="-122"/>
                <a:cs typeface="Encode Sans Semi Condensed" pitchFamily="34" charset="-120"/>
              </a:rPr>
              <a:t>, februari 2026</a:t>
            </a:r>
            <a:endParaRPr lang="en-US" sz="1300" dirty="0"/>
          </a:p>
        </p:txBody>
      </p:sp>
      <p:pic>
        <p:nvPicPr>
          <p:cNvPr id="10" name="Image 1" descr="preencoded.png">    </p:cNvPr>
          <p:cNvPicPr>
            <a:picLocks noChangeAspect="1"/>
          </p:cNvPicPr>
          <p:nvPr/>
        </p:nvPicPr>
        <p:blipFill>
          <a:blip r:embed="rId2"/>
          <a:stretch>
            <a:fillRect/>
          </a:stretch>
        </p:blipFill>
        <p:spPr>
          <a:xfrm>
            <a:off x="7721407" y="0"/>
            <a:ext cx="4470288"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0A12"/>
          </a:solidFill>
          <a:ln/>
        </p:spPr>
      </p:sp>
      <p:sp>
        <p:nvSpPr>
          <p:cNvPr id="3" name="Text 1"/>
          <p:cNvSpPr/>
          <p:nvPr/>
        </p:nvSpPr>
        <p:spPr>
          <a:xfrm>
            <a:off x="609585" y="609600"/>
            <a:ext cx="7873803" cy="1168400"/>
          </a:xfrm>
          <a:prstGeom prst="rect">
            <a:avLst/>
          </a:prstGeom>
          <a:noFill/>
          <a:ln/>
        </p:spPr>
        <p:txBody>
          <a:bodyPr wrap="square" lIns="0" tIns="0" rIns="0" bIns="0" rtlCol="0" anchor="t">
            <a:normAutofit/>
          </a:bodyPr>
          <a:lstStyle/>
          <a:p>
            <a:pPr algn="l" indent="0" marL="0">
              <a:lnSpc>
                <a:spcPct val="77000"/>
              </a:lnSpc>
              <a:buNone/>
            </a:pPr>
            <a:r>
              <a:rPr lang="en-US" sz="5000" spc="-125" kern="0" dirty="0">
                <a:solidFill>
                  <a:srgbClr val="FFFFFF"/>
                </a:solidFill>
                <a:latin typeface="Encode Sans Semi Condensed Black" pitchFamily="34" charset="0"/>
                <a:ea typeface="Encode Sans Semi Condensed Black" pitchFamily="34" charset="-122"/>
                <a:cs typeface="Encode Sans Semi Condensed Black" pitchFamily="34" charset="-120"/>
              </a:rPr>
              <a:t>DE CHATBOT LAAT ZICH NIET MEER SUSSEN</a:t>
            </a:r>
            <a:endParaRPr lang="en-US" sz="5000" dirty="0"/>
          </a:p>
        </p:txBody>
      </p:sp>
      <p:sp>
        <p:nvSpPr>
          <p:cNvPr id="4" name="Text 2"/>
          <p:cNvSpPr/>
          <p:nvPr/>
        </p:nvSpPr>
        <p:spPr>
          <a:xfrm>
            <a:off x="609585" y="1968500"/>
            <a:ext cx="11582110"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Mijn vrouw geeft aan dat het wel meevalt… </a:t>
            </a:r>
            <a:endParaRPr lang="en-US" sz="2300" dirty="0"/>
          </a:p>
        </p:txBody>
      </p:sp>
      <p:sp>
        <p:nvSpPr>
          <p:cNvPr id="5" name="Shape 3"/>
          <p:cNvSpPr/>
          <p:nvPr/>
        </p:nvSpPr>
        <p:spPr>
          <a:xfrm>
            <a:off x="609585" y="2548830"/>
            <a:ext cx="5333867" cy="4383881"/>
          </a:xfrm>
          <a:prstGeom prst="rect">
            <a:avLst/>
          </a:prstGeom>
          <a:solidFill>
            <a:srgbClr val="171A27"/>
          </a:solidFill>
          <a:ln w="12700">
            <a:solidFill>
              <a:srgbClr val="4B5269"/>
            </a:solidFill>
            <a:prstDash val="solid"/>
          </a:ln>
        </p:spPr>
      </p:sp>
      <p:sp>
        <p:nvSpPr>
          <p:cNvPr id="6" name="Text 4"/>
          <p:cNvSpPr/>
          <p:nvPr/>
        </p:nvSpPr>
        <p:spPr>
          <a:xfrm>
            <a:off x="952476" y="2891730"/>
            <a:ext cx="4648084" cy="3698081"/>
          </a:xfrm>
          <a:prstGeom prst="rect">
            <a:avLst/>
          </a:prstGeom>
          <a:noFill/>
          <a:ln/>
        </p:spPr>
        <p:txBody>
          <a:bodyPr wrap="square" lIns="0" tIns="0" rIns="0" bIns="0" rtlCol="0" anchor="t">
            <a:normAutofit/>
          </a:bodyPr>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3.5 turbo, eind 2022:</a:t>
            </a:r>
            <a:endParaRPr lang="en-US" sz="2600" dirty="0"/>
          </a:p>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Als je vrouw aangeeft dat de wond wel meevalt, kan het zijn dat het inderdaad niet ernstig is. Het is altijd goed om naar het advies van je partner te luisteren, </a:t>
            </a:r>
            <a:pPr algn="l" indent="0" marL="0">
              <a:lnSpc>
                <a:spcPct val="117000"/>
              </a:lnSpc>
              <a:buNone/>
            </a:pPr>
            <a:r>
              <a:rPr lang="en-US" sz="2600" u="sng" dirty="0">
                <a:solidFill>
                  <a:srgbClr val="F2F4FF"/>
                </a:solidFill>
                <a:latin typeface="Encode Sans Semi Condensed" pitchFamily="34" charset="0"/>
                <a:ea typeface="Encode Sans Semi Condensed" pitchFamily="34" charset="-122"/>
                <a:cs typeface="Encode Sans Semi Condensed" pitchFamily="34" charset="-120"/>
              </a:rPr>
              <a:t>vooral als het gaat om wondverzorging</a:t>
            </a:r>
            <a:endParaRPr lang="en-US" sz="2600" dirty="0"/>
          </a:p>
        </p:txBody>
      </p:sp>
      <p:sp>
        <p:nvSpPr>
          <p:cNvPr id="7" name="Shape 5"/>
          <p:cNvSpPr/>
          <p:nvPr/>
        </p:nvSpPr>
        <p:spPr>
          <a:xfrm>
            <a:off x="6248244" y="2548830"/>
            <a:ext cx="5333867" cy="4383881"/>
          </a:xfrm>
          <a:prstGeom prst="rect">
            <a:avLst/>
          </a:prstGeom>
          <a:solidFill>
            <a:srgbClr val="171A27"/>
          </a:solidFill>
          <a:ln w="12700">
            <a:solidFill>
              <a:srgbClr val="4B5269"/>
            </a:solidFill>
            <a:prstDash val="solid"/>
          </a:ln>
        </p:spPr>
      </p:sp>
      <p:sp>
        <p:nvSpPr>
          <p:cNvPr id="8" name="Text 6"/>
          <p:cNvSpPr/>
          <p:nvPr/>
        </p:nvSpPr>
        <p:spPr>
          <a:xfrm>
            <a:off x="6591135" y="2891730"/>
            <a:ext cx="4648084" cy="3698081"/>
          </a:xfrm>
          <a:prstGeom prst="rect">
            <a:avLst/>
          </a:prstGeom>
          <a:noFill/>
          <a:ln/>
        </p:spPr>
        <p:txBody>
          <a:bodyPr wrap="square" lIns="0" tIns="0" rIns="0" bIns="0" rtlCol="0" anchor="t">
            <a:normAutofit/>
          </a:bodyPr>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6.0, midden 2026:</a:t>
            </a:r>
            <a:endParaRPr lang="en-US" sz="2600" dirty="0"/>
          </a:p>
          <a:p>
            <a:pPr algn="l" indent="0" marL="0">
              <a:lnSpc>
                <a:spcPct val="117000"/>
              </a:lnSpc>
              <a:buNone/>
            </a:pPr>
            <a:r>
              <a:rPr lang="en-US" sz="2600" u="sng" dirty="0">
                <a:solidFill>
                  <a:srgbClr val="F2F4FF"/>
                </a:solidFill>
                <a:latin typeface="Encode Sans Semi Condensed" pitchFamily="34" charset="0"/>
                <a:ea typeface="Encode Sans Semi Condensed" pitchFamily="34" charset="-122"/>
                <a:cs typeface="Encode Sans Semi Condensed" pitchFamily="34" charset="-120"/>
              </a:rPr>
              <a:t>Dat kan best</a:t>
            </a:r>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 een beetje roodheid en jeuk kan bij genezing of irritatie passen. Maar op afstand kan ik niet beoordelen of het inderdaad meevalt. Of de wond verandert en of er andere klachten zijn, is belangrijker.</a:t>
            </a:r>
            <a:endParaRPr lang="en-US" sz="2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Shape 1"/>
          <p:cNvSpPr/>
          <p:nvPr/>
        </p:nvSpPr>
        <p:spPr>
          <a:xfrm>
            <a:off x="0" y="0"/>
            <a:ext cx="4876678" cy="6858000"/>
          </a:xfrm>
          <a:prstGeom prst="rect">
            <a:avLst/>
          </a:prstGeom>
          <a:solidFill>
            <a:srgbClr val="171A27"/>
          </a:solidFill>
          <a:ln/>
        </p:spPr>
      </p:sp>
      <p:pic>
        <p:nvPicPr>
          <p:cNvPr id="4" name="Image 0" descr="preencoded.png">    </p:cNvPr>
          <p:cNvPicPr>
            <a:picLocks noChangeAspect="1"/>
          </p:cNvPicPr>
          <p:nvPr/>
        </p:nvPicPr>
        <p:blipFill>
          <a:blip r:embed="rId1"/>
          <a:stretch>
            <a:fillRect/>
          </a:stretch>
        </p:blipFill>
        <p:spPr>
          <a:xfrm>
            <a:off x="609585" y="152003"/>
            <a:ext cx="2920927" cy="6553994"/>
          </a:xfrm>
          <a:prstGeom prst="rect">
            <a:avLst/>
          </a:prstGeom>
        </p:spPr>
      </p:pic>
      <p:sp>
        <p:nvSpPr>
          <p:cNvPr id="5" name="Text 2"/>
          <p:cNvSpPr/>
          <p:nvPr/>
        </p:nvSpPr>
        <p:spPr>
          <a:xfrm>
            <a:off x="5486263" y="609600"/>
            <a:ext cx="6095848" cy="1074738"/>
          </a:xfrm>
          <a:prstGeom prst="rect">
            <a:avLst/>
          </a:prstGeom>
          <a:noFill/>
          <a:ln/>
        </p:spPr>
        <p:txBody>
          <a:bodyPr wrap="square" lIns="0" tIns="0" rIns="0" bIns="0" rtlCol="0" anchor="t">
            <a:normAutofit/>
          </a:bodyPr>
          <a:lstStyle/>
          <a:p>
            <a:pPr algn="l" indent="0" marL="0">
              <a:lnSpc>
                <a:spcPct val="77000"/>
              </a:lnSpc>
              <a:buNone/>
            </a:pPr>
            <a:r>
              <a:rPr lang="en-US" sz="4600" spc="-115" kern="0" dirty="0">
                <a:solidFill>
                  <a:srgbClr val="FFFFFF"/>
                </a:solidFill>
                <a:latin typeface="Encode Sans Semi Condensed Black" pitchFamily="34" charset="0"/>
                <a:ea typeface="Encode Sans Semi Condensed Black" pitchFamily="34" charset="-122"/>
                <a:cs typeface="Encode Sans Semi Condensed Black" pitchFamily="34" charset="-120"/>
              </a:rPr>
              <a:t>WIE VERDIENT AAN JOUW KEUZE?</a:t>
            </a:r>
            <a:endParaRPr lang="en-US" sz="4600" dirty="0"/>
          </a:p>
        </p:txBody>
      </p:sp>
      <p:sp>
        <p:nvSpPr>
          <p:cNvPr id="6" name="Text 3"/>
          <p:cNvSpPr/>
          <p:nvPr/>
        </p:nvSpPr>
        <p:spPr>
          <a:xfrm>
            <a:off x="5486263" y="2018903"/>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Wie maakt de app?</a:t>
            </a:r>
            <a:endParaRPr lang="en-US" sz="2600" dirty="0"/>
          </a:p>
        </p:txBody>
      </p:sp>
      <p:sp>
        <p:nvSpPr>
          <p:cNvPr id="7" name="Text 4"/>
          <p:cNvSpPr/>
          <p:nvPr/>
        </p:nvSpPr>
        <p:spPr>
          <a:xfrm>
            <a:off x="5486263" y="3226594"/>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Wie betaalt ervoor?</a:t>
            </a:r>
            <a:endParaRPr lang="en-US" sz="2600" dirty="0"/>
          </a:p>
        </p:txBody>
      </p:sp>
      <p:sp>
        <p:nvSpPr>
          <p:cNvPr id="8" name="Text 5"/>
          <p:cNvSpPr/>
          <p:nvPr/>
        </p:nvSpPr>
        <p:spPr>
          <a:xfrm>
            <a:off x="5486263" y="4434284"/>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Is dit advies of reclame?</a:t>
            </a:r>
            <a:endParaRPr lang="en-US" sz="2600" dirty="0"/>
          </a:p>
        </p:txBody>
      </p:sp>
      <p:sp>
        <p:nvSpPr>
          <p:cNvPr id="9" name="Text 6"/>
          <p:cNvSpPr/>
          <p:nvPr/>
        </p:nvSpPr>
        <p:spPr>
          <a:xfrm>
            <a:off x="5486263" y="5641975"/>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Welke andere keuzes zijn er?</a:t>
            </a:r>
            <a:endParaRPr lang="en-US" sz="2600" dirty="0"/>
          </a:p>
        </p:txBody>
      </p:sp>
      <p:sp>
        <p:nvSpPr>
          <p:cNvPr id="10" name="Shape 7"/>
          <p:cNvSpPr/>
          <p:nvPr/>
        </p:nvSpPr>
        <p:spPr>
          <a:xfrm>
            <a:off x="5486263" y="2847578"/>
            <a:ext cx="6095848" cy="12700"/>
          </a:xfrm>
          <a:prstGeom prst="rect">
            <a:avLst/>
          </a:prstGeom>
          <a:solidFill>
            <a:srgbClr val="4B5269"/>
          </a:solidFill>
          <a:ln/>
        </p:spPr>
      </p:sp>
      <p:sp>
        <p:nvSpPr>
          <p:cNvPr id="11" name="Shape 8"/>
          <p:cNvSpPr/>
          <p:nvPr/>
        </p:nvSpPr>
        <p:spPr>
          <a:xfrm>
            <a:off x="5486263" y="4055269"/>
            <a:ext cx="6095848" cy="12700"/>
          </a:xfrm>
          <a:prstGeom prst="rect">
            <a:avLst/>
          </a:prstGeom>
          <a:solidFill>
            <a:srgbClr val="4B5269"/>
          </a:solidFill>
          <a:ln/>
        </p:spPr>
      </p:sp>
      <p:sp>
        <p:nvSpPr>
          <p:cNvPr id="12" name="Shape 9"/>
          <p:cNvSpPr/>
          <p:nvPr/>
        </p:nvSpPr>
        <p:spPr>
          <a:xfrm>
            <a:off x="5486263" y="5262959"/>
            <a:ext cx="6095848" cy="12700"/>
          </a:xfrm>
          <a:prstGeom prst="rect">
            <a:avLst/>
          </a:prstGeom>
          <a:solidFill>
            <a:srgbClr val="4B5269"/>
          </a:solidFill>
          <a:ln/>
        </p:spPr>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6095848" cy="1028105"/>
          </a:xfrm>
          <a:prstGeom prst="rect">
            <a:avLst/>
          </a:prstGeom>
          <a:noFill/>
          <a:ln/>
        </p:spPr>
        <p:txBody>
          <a:bodyPr wrap="square" lIns="0" tIns="0" rIns="0" bIns="0" rtlCol="0" anchor="t">
            <a:normAutofit/>
          </a:bodyPr>
          <a:lstStyle/>
          <a:p>
            <a:pPr algn="l" indent="0" marL="0">
              <a:lnSpc>
                <a:spcPct val="77000"/>
              </a:lnSpc>
              <a:buNone/>
            </a:pPr>
            <a:r>
              <a:rPr lang="en-US" sz="4400" spc="-110" kern="0" dirty="0">
                <a:solidFill>
                  <a:srgbClr val="FFFFFF"/>
                </a:solidFill>
                <a:latin typeface="Encode Sans Semi Condensed Black" pitchFamily="34" charset="0"/>
                <a:ea typeface="Encode Sans Semi Condensed Black" pitchFamily="34" charset="-122"/>
                <a:cs typeface="Encode Sans Semi Condensed Black" pitchFamily="34" charset="-120"/>
              </a:rPr>
              <a:t>HOE HERKEN JE EEN GOED HULPMIDDEL?</a:t>
            </a:r>
            <a:endParaRPr lang="en-US" sz="4400" dirty="0"/>
          </a:p>
        </p:txBody>
      </p:sp>
      <p:sp>
        <p:nvSpPr>
          <p:cNvPr id="4" name="Text 2"/>
          <p:cNvSpPr/>
          <p:nvPr/>
        </p:nvSpPr>
        <p:spPr>
          <a:xfrm>
            <a:off x="609585" y="1978124"/>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Waarvoor is het bedoeld?</a:t>
            </a:r>
            <a:endParaRPr lang="en-US" sz="2600" dirty="0"/>
          </a:p>
        </p:txBody>
      </p:sp>
      <p:sp>
        <p:nvSpPr>
          <p:cNvPr id="5" name="Text 3"/>
          <p:cNvSpPr/>
          <p:nvPr/>
        </p:nvSpPr>
        <p:spPr>
          <a:xfrm>
            <a:off x="609585" y="3197423"/>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Voor wie is het onderzocht?</a:t>
            </a:r>
            <a:endParaRPr lang="en-US" sz="2600" dirty="0"/>
          </a:p>
        </p:txBody>
      </p:sp>
      <p:sp>
        <p:nvSpPr>
          <p:cNvPr id="6" name="Text 4"/>
          <p:cNvSpPr/>
          <p:nvPr/>
        </p:nvSpPr>
        <p:spPr>
          <a:xfrm>
            <a:off x="609585" y="4416723"/>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Wat zijn de beperkingen?</a:t>
            </a:r>
            <a:endParaRPr lang="en-US" sz="2600" dirty="0"/>
          </a:p>
        </p:txBody>
      </p:sp>
      <p:sp>
        <p:nvSpPr>
          <p:cNvPr id="7" name="Text 5"/>
          <p:cNvSpPr/>
          <p:nvPr/>
        </p:nvSpPr>
        <p:spPr>
          <a:xfrm>
            <a:off x="609585" y="5636121"/>
            <a:ext cx="6095848"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Wie is verantwoordelijk?</a:t>
            </a:r>
            <a:endParaRPr lang="en-US" sz="2600" dirty="0"/>
          </a:p>
        </p:txBody>
      </p:sp>
      <p:sp>
        <p:nvSpPr>
          <p:cNvPr id="8" name="Shape 6"/>
          <p:cNvSpPr/>
          <p:nvPr/>
        </p:nvSpPr>
        <p:spPr>
          <a:xfrm>
            <a:off x="7315017" y="0"/>
            <a:ext cx="4876678" cy="6858000"/>
          </a:xfrm>
          <a:prstGeom prst="rect">
            <a:avLst/>
          </a:prstGeom>
          <a:solidFill>
            <a:srgbClr val="171A27"/>
          </a:solidFill>
          <a:ln/>
        </p:spPr>
      </p:sp>
      <p:pic>
        <p:nvPicPr>
          <p:cNvPr id="9" name="Image 0" descr="preencoded.png">    </p:cNvPr>
          <p:cNvPicPr>
            <a:picLocks noChangeAspect="1"/>
          </p:cNvPicPr>
          <p:nvPr/>
        </p:nvPicPr>
        <p:blipFill>
          <a:blip r:embed="rId1"/>
          <a:stretch>
            <a:fillRect/>
          </a:stretch>
        </p:blipFill>
        <p:spPr>
          <a:xfrm>
            <a:off x="7924602" y="1600200"/>
            <a:ext cx="3657509" cy="3657600"/>
          </a:xfrm>
          <a:prstGeom prst="rect">
            <a:avLst/>
          </a:prstGeom>
        </p:spPr>
      </p:pic>
      <p:sp>
        <p:nvSpPr>
          <p:cNvPr id="10" name="Shape 7"/>
          <p:cNvSpPr/>
          <p:nvPr/>
        </p:nvSpPr>
        <p:spPr>
          <a:xfrm>
            <a:off x="609585" y="2812554"/>
            <a:ext cx="6095848" cy="12700"/>
          </a:xfrm>
          <a:prstGeom prst="rect">
            <a:avLst/>
          </a:prstGeom>
          <a:solidFill>
            <a:srgbClr val="4B5269"/>
          </a:solidFill>
          <a:ln/>
        </p:spPr>
      </p:sp>
      <p:sp>
        <p:nvSpPr>
          <p:cNvPr id="11" name="Shape 8"/>
          <p:cNvSpPr/>
          <p:nvPr/>
        </p:nvSpPr>
        <p:spPr>
          <a:xfrm>
            <a:off x="609585" y="4031853"/>
            <a:ext cx="6095848" cy="12700"/>
          </a:xfrm>
          <a:prstGeom prst="rect">
            <a:avLst/>
          </a:prstGeom>
          <a:solidFill>
            <a:srgbClr val="4B5269"/>
          </a:solidFill>
          <a:ln/>
        </p:spPr>
      </p:sp>
      <p:sp>
        <p:nvSpPr>
          <p:cNvPr id="12" name="Shape 9"/>
          <p:cNvSpPr/>
          <p:nvPr/>
        </p:nvSpPr>
        <p:spPr>
          <a:xfrm>
            <a:off x="609585" y="5251252"/>
            <a:ext cx="6095848" cy="12700"/>
          </a:xfrm>
          <a:prstGeom prst="rect">
            <a:avLst/>
          </a:prstGeom>
          <a:solidFill>
            <a:srgbClr val="4B5269"/>
          </a:solidFill>
          <a:ln/>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4267093" cy="1542157"/>
          </a:xfrm>
          <a:prstGeom prst="rect">
            <a:avLst/>
          </a:prstGeom>
          <a:noFill/>
          <a:ln/>
        </p:spPr>
        <p:txBody>
          <a:bodyPr wrap="square" lIns="0" tIns="0" rIns="0" bIns="0" rtlCol="0" anchor="t">
            <a:normAutofit/>
          </a:bodyPr>
          <a:lstStyle/>
          <a:p>
            <a:pPr algn="l" indent="0" marL="0">
              <a:lnSpc>
                <a:spcPct val="77000"/>
              </a:lnSpc>
              <a:buNone/>
            </a:pPr>
            <a:r>
              <a:rPr lang="en-US" sz="4400" spc="-110" kern="0" dirty="0">
                <a:solidFill>
                  <a:srgbClr val="FFFFFF"/>
                </a:solidFill>
                <a:latin typeface="Encode Sans Semi Condensed Black" pitchFamily="34" charset="0"/>
                <a:ea typeface="Encode Sans Semi Condensed Black" pitchFamily="34" charset="-122"/>
                <a:cs typeface="Encode Sans Semi Condensed Black" pitchFamily="34" charset="-120"/>
              </a:rPr>
              <a:t>WAT BETEKENT DIT VOOR ZEELAND?</a:t>
            </a:r>
            <a:endParaRPr lang="en-US" sz="4400" dirty="0"/>
          </a:p>
        </p:txBody>
      </p:sp>
      <p:sp>
        <p:nvSpPr>
          <p:cNvPr id="4" name="Text 2"/>
          <p:cNvSpPr/>
          <p:nvPr/>
        </p:nvSpPr>
        <p:spPr>
          <a:xfrm>
            <a:off x="609585" y="2609751"/>
            <a:ext cx="4267093"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Wat kan dichter bij huis?</a:t>
            </a:r>
            <a:endParaRPr lang="en-US" sz="2600" dirty="0"/>
          </a:p>
        </p:txBody>
      </p:sp>
      <p:sp>
        <p:nvSpPr>
          <p:cNvPr id="5" name="Text 3"/>
          <p:cNvSpPr/>
          <p:nvPr/>
        </p:nvSpPr>
        <p:spPr>
          <a:xfrm>
            <a:off x="609585" y="4064198"/>
            <a:ext cx="4267093"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Wat vraagt een bezoek?</a:t>
            </a:r>
            <a:endParaRPr lang="en-US" sz="2600" dirty="0"/>
          </a:p>
        </p:txBody>
      </p:sp>
      <p:sp>
        <p:nvSpPr>
          <p:cNvPr id="6" name="Text 4"/>
          <p:cNvSpPr/>
          <p:nvPr/>
        </p:nvSpPr>
        <p:spPr>
          <a:xfrm>
            <a:off x="609585" y="5518646"/>
            <a:ext cx="4267093" cy="462260"/>
          </a:xfrm>
          <a:prstGeom prst="rect">
            <a:avLst/>
          </a:prstGeom>
          <a:noFill/>
          <a:ln/>
        </p:spPr>
        <p:txBody>
          <a:bodyPr wrap="none" lIns="0" tIns="0" rIns="0" bIns="0" rtlCol="0" anchor="t"/>
          <a:lstStyle/>
          <a:p>
            <a:pPr algn="l" indent="0" marL="0">
              <a:lnSpc>
                <a:spcPct val="117000"/>
              </a:lnSpc>
              <a:buNone/>
            </a:pPr>
            <a:r>
              <a:rPr lang="en-US" sz="2600" dirty="0">
                <a:solidFill>
                  <a:srgbClr val="F2F4FF"/>
                </a:solidFill>
                <a:latin typeface="Encode Sans Semi Condensed" pitchFamily="34" charset="0"/>
                <a:ea typeface="Encode Sans Semi Condensed" pitchFamily="34" charset="-122"/>
                <a:cs typeface="Encode Sans Semi Condensed" pitchFamily="34" charset="-120"/>
              </a:rPr>
              <a:t>Wat past bij jouw situatie?</a:t>
            </a:r>
            <a:endParaRPr lang="en-US" sz="2600" dirty="0"/>
          </a:p>
        </p:txBody>
      </p:sp>
      <p:sp>
        <p:nvSpPr>
          <p:cNvPr id="7" name="Shape 5"/>
          <p:cNvSpPr/>
          <p:nvPr/>
        </p:nvSpPr>
        <p:spPr>
          <a:xfrm>
            <a:off x="609585" y="3561755"/>
            <a:ext cx="4267093" cy="12700"/>
          </a:xfrm>
          <a:prstGeom prst="rect">
            <a:avLst/>
          </a:prstGeom>
          <a:solidFill>
            <a:srgbClr val="4B5269"/>
          </a:solidFill>
          <a:ln/>
        </p:spPr>
      </p:sp>
      <p:sp>
        <p:nvSpPr>
          <p:cNvPr id="8" name="Shape 6"/>
          <p:cNvSpPr/>
          <p:nvPr/>
        </p:nvSpPr>
        <p:spPr>
          <a:xfrm>
            <a:off x="609585" y="5016202"/>
            <a:ext cx="4267093" cy="12700"/>
          </a:xfrm>
          <a:prstGeom prst="rect">
            <a:avLst/>
          </a:prstGeom>
          <a:solidFill>
            <a:srgbClr val="4B5269"/>
          </a:solidFill>
          <a:ln/>
        </p:spPr>
      </p:sp>
      <p:pic>
        <p:nvPicPr>
          <p:cNvPr id="9" name="Image 0" descr="preencoded.png">    </p:cNvPr>
          <p:cNvPicPr>
            <a:picLocks noChangeAspect="1"/>
          </p:cNvPicPr>
          <p:nvPr/>
        </p:nvPicPr>
        <p:blipFill>
          <a:blip r:embed="rId1"/>
          <a:stretch>
            <a:fillRect/>
          </a:stretch>
        </p:blipFill>
        <p:spPr>
          <a:xfrm>
            <a:off x="5898010" y="931366"/>
            <a:ext cx="5881838" cy="3810000"/>
          </a:xfrm>
          <a:prstGeom prst="rect">
            <a:avLst/>
          </a:prstGeom>
        </p:spPr>
      </p:pic>
      <p:sp>
        <p:nvSpPr>
          <p:cNvPr id="10" name="Text 7"/>
          <p:cNvSpPr/>
          <p:nvPr/>
        </p:nvSpPr>
        <p:spPr>
          <a:xfrm>
            <a:off x="7983437" y="1430834"/>
            <a:ext cx="2270465"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Zierikzee</a:t>
            </a:r>
            <a:endParaRPr lang="en-US" sz="2300" dirty="0"/>
          </a:p>
        </p:txBody>
      </p:sp>
      <p:sp>
        <p:nvSpPr>
          <p:cNvPr id="11" name="Text 8"/>
          <p:cNvSpPr/>
          <p:nvPr/>
        </p:nvSpPr>
        <p:spPr>
          <a:xfrm>
            <a:off x="6335058" y="3329087"/>
            <a:ext cx="2233061"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Vlissingen</a:t>
            </a:r>
            <a:endParaRPr lang="en-US" sz="2300" dirty="0"/>
          </a:p>
        </p:txBody>
      </p:sp>
      <p:sp>
        <p:nvSpPr>
          <p:cNvPr id="12" name="Text 9"/>
          <p:cNvSpPr/>
          <p:nvPr/>
        </p:nvSpPr>
        <p:spPr>
          <a:xfrm>
            <a:off x="8420485" y="2667198"/>
            <a:ext cx="1683601"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Goes</a:t>
            </a:r>
            <a:endParaRPr lang="en-US" sz="2300" dirty="0"/>
          </a:p>
        </p:txBody>
      </p:sp>
      <p:sp>
        <p:nvSpPr>
          <p:cNvPr id="13" name="Text 10"/>
          <p:cNvSpPr/>
          <p:nvPr/>
        </p:nvSpPr>
        <p:spPr>
          <a:xfrm>
            <a:off x="8270668" y="4028380"/>
            <a:ext cx="2382877"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Terneuzen</a:t>
            </a:r>
            <a:endParaRPr lang="en-US" sz="23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6705432" cy="514052"/>
          </a:xfrm>
          <a:prstGeom prst="rect">
            <a:avLst/>
          </a:prstGeom>
          <a:noFill/>
          <a:ln/>
        </p:spPr>
        <p:txBody>
          <a:bodyPr wrap="none" lIns="0" tIns="0" rIns="0" bIns="0" rtlCol="0" anchor="t"/>
          <a:lstStyle/>
          <a:p>
            <a:pPr algn="l" indent="0" marL="0">
              <a:lnSpc>
                <a:spcPct val="77000"/>
              </a:lnSpc>
              <a:buNone/>
            </a:pPr>
            <a:r>
              <a:rPr lang="en-US" sz="4400" spc="-110" kern="0" dirty="0">
                <a:solidFill>
                  <a:srgbClr val="FFFFFF"/>
                </a:solidFill>
                <a:latin typeface="Encode Sans Semi Condensed Black" pitchFamily="34" charset="0"/>
                <a:ea typeface="Encode Sans Semi Condensed Black" pitchFamily="34" charset="-122"/>
                <a:cs typeface="Encode Sans Semi Condensed Black" pitchFamily="34" charset="-120"/>
              </a:rPr>
              <a:t>HULPBRONNEN</a:t>
            </a:r>
            <a:endParaRPr lang="en-US" sz="4400" dirty="0"/>
          </a:p>
        </p:txBody>
      </p:sp>
      <p:sp>
        <p:nvSpPr>
          <p:cNvPr id="4" name="Text 2"/>
          <p:cNvSpPr/>
          <p:nvPr/>
        </p:nvSpPr>
        <p:spPr>
          <a:xfrm>
            <a:off x="609585" y="1542752"/>
            <a:ext cx="6705432" cy="964406"/>
          </a:xfrm>
          <a:prstGeom prst="rect">
            <a:avLst/>
          </a:prstGeom>
          <a:noFill/>
          <a:ln/>
        </p:spPr>
        <p:txBody>
          <a:bodyPr wrap="square" lIns="0" tIns="0" rIns="0" bIns="0" rtlCol="0" anchor="t"/>
          <a:lstStyle/>
          <a:p>
            <a:pPr algn="l" indent="0" marL="0">
              <a:lnSpc>
                <a:spcPct val="117000"/>
              </a:lnSpc>
              <a:spcAft>
                <a:spcPts val="850"/>
              </a:spcAft>
              <a:buNone/>
            </a:pPr>
            <a:r>
              <a:rPr lang="en-US" sz="2400" b="1" dirty="0">
                <a:solidFill>
                  <a:srgbClr val="F2F4FF"/>
                </a:solidFill>
                <a:latin typeface="Encode Sans Semi Condensed Bold" pitchFamily="34" charset="0"/>
                <a:ea typeface="Encode Sans Semi Condensed Bold" pitchFamily="34" charset="-122"/>
                <a:cs typeface="Encode Sans Semi Condensed Bold" pitchFamily="34" charset="-120"/>
              </a:rPr>
              <a:t>Bibliotheek</a:t>
            </a:r>
            <a:pPr algn="l" indent="0" marL="0">
              <a:lnSpc>
                <a:spcPct val="117000"/>
              </a:lnSpc>
              <a:spcAft>
                <a:spcPts val="850"/>
              </a:spcAft>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 </a:t>
            </a:r>
            <a:endParaRPr lang="en-US" sz="2400" dirty="0"/>
          </a:p>
          <a:p>
            <a:pPr algn="l" indent="0" marL="0">
              <a:lnSpc>
                <a:spcPct val="117000"/>
              </a:lnSpc>
              <a:buNone/>
            </a:pPr>
            <a:r>
              <a:rPr lang="en-US" sz="2400" dirty="0">
                <a:solidFill>
                  <a:srgbClr val="F2F4FF"/>
                </a:solidFill>
                <a:latin typeface="Encode Sans Semi Condensed" pitchFamily="34" charset="0"/>
                <a:ea typeface="Encode Sans Semi Condensed" pitchFamily="34" charset="-122"/>
                <a:cs typeface="Encode Sans Semi Condensed" pitchFamily="34" charset="-120"/>
              </a:rPr>
              <a:t>workshop AI of digitale zorg en hulp bij DigiD</a:t>
            </a:r>
            <a:endParaRPr lang="en-US" sz="2400" dirty="0"/>
          </a:p>
        </p:txBody>
      </p:sp>
      <p:sp>
        <p:nvSpPr>
          <p:cNvPr id="5" name="Text 3"/>
          <p:cNvSpPr/>
          <p:nvPr/>
        </p:nvSpPr>
        <p:spPr>
          <a:xfrm>
            <a:off x="609585" y="2964259"/>
            <a:ext cx="6705432" cy="350441"/>
          </a:xfrm>
          <a:prstGeom prst="rect">
            <a:avLst/>
          </a:prstGeom>
          <a:noFill/>
          <a:ln/>
        </p:spPr>
        <p:txBody>
          <a:bodyPr wrap="none" lIns="0" tIns="0" rIns="0" bIns="0" rtlCol="0" anchor="t"/>
          <a:lstStyle/>
          <a:p>
            <a:pPr algn="l" indent="0" marL="0">
              <a:lnSpc>
                <a:spcPct val="96000"/>
              </a:lnSpc>
              <a:buNone/>
            </a:pPr>
            <a:r>
              <a:rPr lang="en-US" sz="2400" b="1" dirty="0">
                <a:solidFill>
                  <a:srgbClr val="FFFFFF"/>
                </a:solidFill>
                <a:latin typeface="Encode Sans Semi Condensed Bold" pitchFamily="34" charset="0"/>
                <a:ea typeface="Encode Sans Semi Condensed Bold" pitchFamily="34" charset="-122"/>
                <a:cs typeface="Encode Sans Semi Condensed Bold" pitchFamily="34" charset="-120"/>
              </a:rPr>
              <a:t>Helpdesk Digitale Zorg</a:t>
            </a:r>
            <a:endParaRPr lang="en-US" sz="2400" dirty="0"/>
          </a:p>
        </p:txBody>
      </p:sp>
      <p:sp>
        <p:nvSpPr>
          <p:cNvPr id="6" name="Text 4"/>
          <p:cNvSpPr/>
          <p:nvPr/>
        </p:nvSpPr>
        <p:spPr>
          <a:xfrm>
            <a:off x="609585" y="3451225"/>
            <a:ext cx="6705432"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8 zorgaanbieders in Zeeland aangesloten</a:t>
            </a:r>
            <a:endParaRPr lang="en-US" sz="2300" dirty="0"/>
          </a:p>
        </p:txBody>
      </p:sp>
      <p:sp>
        <p:nvSpPr>
          <p:cNvPr id="7" name="Text 5"/>
          <p:cNvSpPr/>
          <p:nvPr/>
        </p:nvSpPr>
        <p:spPr>
          <a:xfrm>
            <a:off x="609585" y="4317405"/>
            <a:ext cx="6705432" cy="350441"/>
          </a:xfrm>
          <a:prstGeom prst="rect">
            <a:avLst/>
          </a:prstGeom>
          <a:noFill/>
          <a:ln/>
        </p:spPr>
        <p:txBody>
          <a:bodyPr wrap="none" lIns="0" tIns="0" rIns="0" bIns="0" rtlCol="0" anchor="t"/>
          <a:lstStyle/>
          <a:p>
            <a:pPr algn="l" indent="0" marL="0">
              <a:lnSpc>
                <a:spcPct val="96000"/>
              </a:lnSpc>
              <a:buNone/>
            </a:pPr>
            <a:r>
              <a:rPr lang="en-US" sz="2400" b="1" dirty="0">
                <a:solidFill>
                  <a:srgbClr val="FFFFFF"/>
                </a:solidFill>
                <a:latin typeface="Encode Sans Semi Condensed Bold" pitchFamily="34" charset="0"/>
                <a:ea typeface="Encode Sans Semi Condensed Bold" pitchFamily="34" charset="-122"/>
                <a:cs typeface="Encode Sans Semi Condensed Bold" pitchFamily="34" charset="-120"/>
              </a:rPr>
              <a:t>DigiTuin Adrz</a:t>
            </a:r>
            <a:endParaRPr lang="en-US" sz="2400" dirty="0"/>
          </a:p>
        </p:txBody>
      </p:sp>
      <p:sp>
        <p:nvSpPr>
          <p:cNvPr id="8" name="Text 6"/>
          <p:cNvSpPr/>
          <p:nvPr/>
        </p:nvSpPr>
        <p:spPr>
          <a:xfrm>
            <a:off x="609585" y="4804370"/>
            <a:ext cx="6705432"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centrale hal Goes en Vlissingen</a:t>
            </a:r>
            <a:endParaRPr lang="en-US" sz="2300" dirty="0"/>
          </a:p>
        </p:txBody>
      </p:sp>
      <p:sp>
        <p:nvSpPr>
          <p:cNvPr id="9" name="Text 7"/>
          <p:cNvSpPr/>
          <p:nvPr/>
        </p:nvSpPr>
        <p:spPr>
          <a:xfrm>
            <a:off x="609585" y="5670550"/>
            <a:ext cx="6705432" cy="350441"/>
          </a:xfrm>
          <a:prstGeom prst="rect">
            <a:avLst/>
          </a:prstGeom>
          <a:noFill/>
          <a:ln/>
        </p:spPr>
        <p:txBody>
          <a:bodyPr wrap="none" lIns="0" tIns="0" rIns="0" bIns="0" rtlCol="0" anchor="t"/>
          <a:lstStyle/>
          <a:p>
            <a:pPr algn="l" indent="0" marL="0">
              <a:lnSpc>
                <a:spcPct val="96000"/>
              </a:lnSpc>
              <a:buNone/>
            </a:pPr>
            <a:r>
              <a:rPr lang="en-US" sz="2400" b="1" dirty="0">
                <a:solidFill>
                  <a:srgbClr val="FFFFFF"/>
                </a:solidFill>
                <a:latin typeface="Encode Sans Semi Condensed Bold" pitchFamily="34" charset="0"/>
                <a:ea typeface="Encode Sans Semi Condensed Bold" pitchFamily="34" charset="-122"/>
                <a:cs typeface="Encode Sans Semi Condensed Bold" pitchFamily="34" charset="-120"/>
              </a:rPr>
              <a:t>Nationale AI-Cursus</a:t>
            </a:r>
            <a:endParaRPr lang="en-US" sz="2400" dirty="0"/>
          </a:p>
        </p:txBody>
      </p:sp>
      <p:sp>
        <p:nvSpPr>
          <p:cNvPr id="10" name="Text 8"/>
          <p:cNvSpPr/>
          <p:nvPr/>
        </p:nvSpPr>
        <p:spPr>
          <a:xfrm>
            <a:off x="609585" y="6157516"/>
            <a:ext cx="6705432"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AI-Cursus.nl</a:t>
            </a:r>
            <a:endParaRPr lang="en-US" sz="2300" dirty="0"/>
          </a:p>
        </p:txBody>
      </p:sp>
      <p:pic>
        <p:nvPicPr>
          <p:cNvPr id="11" name="Image 0" descr="preencoded.png">    </p:cNvPr>
          <p:cNvPicPr>
            <a:picLocks noChangeAspect="1"/>
          </p:cNvPicPr>
          <p:nvPr/>
        </p:nvPicPr>
        <p:blipFill>
          <a:blip r:embed="rId1"/>
          <a:stretch>
            <a:fillRect/>
          </a:stretch>
        </p:blipFill>
        <p:spPr>
          <a:xfrm>
            <a:off x="7924602" y="0"/>
            <a:ext cx="4267093" cy="6858000"/>
          </a:xfrm>
          <a:prstGeom prst="rect">
            <a:avLst/>
          </a:prstGeom>
        </p:spPr>
      </p:pic>
      <p:sp>
        <p:nvSpPr>
          <p:cNvPr id="12" name="Shape 9"/>
          <p:cNvSpPr/>
          <p:nvPr/>
        </p:nvSpPr>
        <p:spPr>
          <a:xfrm>
            <a:off x="609585" y="2729309"/>
            <a:ext cx="6705432" cy="12700"/>
          </a:xfrm>
          <a:prstGeom prst="rect">
            <a:avLst/>
          </a:prstGeom>
          <a:solidFill>
            <a:srgbClr val="4B5269"/>
          </a:solidFill>
          <a:ln/>
        </p:spPr>
      </p:sp>
      <p:sp>
        <p:nvSpPr>
          <p:cNvPr id="13" name="Shape 10"/>
          <p:cNvSpPr/>
          <p:nvPr/>
        </p:nvSpPr>
        <p:spPr>
          <a:xfrm>
            <a:off x="609585" y="4082455"/>
            <a:ext cx="6705432" cy="12700"/>
          </a:xfrm>
          <a:prstGeom prst="rect">
            <a:avLst/>
          </a:prstGeom>
          <a:solidFill>
            <a:srgbClr val="4B5269"/>
          </a:solidFill>
          <a:ln/>
        </p:spPr>
      </p:sp>
      <p:sp>
        <p:nvSpPr>
          <p:cNvPr id="14" name="Shape 11"/>
          <p:cNvSpPr/>
          <p:nvPr/>
        </p:nvSpPr>
        <p:spPr>
          <a:xfrm>
            <a:off x="609585" y="5435600"/>
            <a:ext cx="6705432" cy="12700"/>
          </a:xfrm>
          <a:prstGeom prst="rect">
            <a:avLst/>
          </a:prstGeom>
          <a:solidFill>
            <a:srgbClr val="4B5269"/>
          </a:solidFill>
          <a:ln/>
        </p:spPr>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0A12"/>
          </a:solidFill>
          <a:ln/>
        </p:spPr>
      </p:sp>
      <p:sp>
        <p:nvSpPr>
          <p:cNvPr id="3" name="Text 1"/>
          <p:cNvSpPr/>
          <p:nvPr/>
        </p:nvSpPr>
        <p:spPr>
          <a:xfrm>
            <a:off x="558786" y="909638"/>
            <a:ext cx="6197445" cy="1495425"/>
          </a:xfrm>
          <a:prstGeom prst="rect">
            <a:avLst/>
          </a:prstGeom>
          <a:noFill/>
          <a:ln/>
        </p:spPr>
        <p:txBody>
          <a:bodyPr wrap="square" lIns="0" tIns="0" rIns="0" bIns="0" rtlCol="0" anchor="t">
            <a:normAutofit/>
          </a:bodyPr>
          <a:lstStyle/>
          <a:p>
            <a:pPr algn="l" indent="0" marL="0">
              <a:lnSpc>
                <a:spcPct val="77000"/>
              </a:lnSpc>
              <a:buNone/>
            </a:pPr>
            <a:r>
              <a:rPr lang="en-US" sz="6400" spc="-160" kern="0" dirty="0">
                <a:solidFill>
                  <a:srgbClr val="FFFFFF"/>
                </a:solidFill>
                <a:latin typeface="Encode Sans Semi Condensed Black" pitchFamily="34" charset="0"/>
                <a:ea typeface="Encode Sans Semi Condensed Black" pitchFamily="34" charset="-122"/>
                <a:cs typeface="Encode Sans Semi Condensed Black" pitchFamily="34" charset="-120"/>
              </a:rPr>
              <a:t>EÉN KLEINE STAP</a:t>
            </a:r>
            <a:endParaRPr lang="en-US" sz="6400" dirty="0"/>
          </a:p>
        </p:txBody>
      </p:sp>
      <p:pic>
        <p:nvPicPr>
          <p:cNvPr id="4" name="Image 0" descr="preencoded.png">    </p:cNvPr>
          <p:cNvPicPr>
            <a:picLocks noChangeAspect="1"/>
          </p:cNvPicPr>
          <p:nvPr/>
        </p:nvPicPr>
        <p:blipFill>
          <a:blip r:embed="rId1"/>
          <a:stretch>
            <a:fillRect/>
          </a:stretch>
        </p:blipFill>
        <p:spPr>
          <a:xfrm>
            <a:off x="7315017" y="0"/>
            <a:ext cx="4876678" cy="3314700"/>
          </a:xfrm>
          <a:prstGeom prst="rect">
            <a:avLst/>
          </a:prstGeom>
        </p:spPr>
      </p:pic>
      <p:sp>
        <p:nvSpPr>
          <p:cNvPr id="5" name="Text 2"/>
          <p:cNvSpPr/>
          <p:nvPr/>
        </p:nvSpPr>
        <p:spPr>
          <a:xfrm>
            <a:off x="1168371" y="4356100"/>
            <a:ext cx="1422364" cy="812800"/>
          </a:xfrm>
          <a:prstGeom prst="rect">
            <a:avLst/>
          </a:prstGeom>
          <a:noFill/>
          <a:ln/>
        </p:spPr>
        <p:txBody>
          <a:bodyPr wrap="none" lIns="0" tIns="0" rIns="0" bIns="0" rtlCol="0" anchor="t"/>
          <a:lstStyle/>
          <a:p>
            <a:pPr algn="l" indent="0" marL="0">
              <a:lnSpc>
                <a:spcPct val="83000"/>
              </a:lnSpc>
              <a:buNone/>
            </a:pPr>
            <a:r>
              <a:rPr lang="en-US" sz="6400" spc="-192" kern="0" dirty="0">
                <a:solidFill>
                  <a:srgbClr val="FFFFFF"/>
                </a:solidFill>
                <a:latin typeface="Encode Sans Semi Condensed Black" pitchFamily="34" charset="0"/>
                <a:ea typeface="Encode Sans Semi Condensed Black" pitchFamily="34" charset="-122"/>
                <a:cs typeface="Encode Sans Semi Condensed Black" pitchFamily="34" charset="-120"/>
              </a:rPr>
              <a:t>01</a:t>
            </a:r>
            <a:endParaRPr lang="en-US" sz="6400" dirty="0"/>
          </a:p>
        </p:txBody>
      </p:sp>
      <p:sp>
        <p:nvSpPr>
          <p:cNvPr id="6" name="Shape 3"/>
          <p:cNvSpPr/>
          <p:nvPr/>
        </p:nvSpPr>
        <p:spPr>
          <a:xfrm>
            <a:off x="1168371" y="5243513"/>
            <a:ext cx="1206470" cy="12601"/>
          </a:xfrm>
          <a:prstGeom prst="rect">
            <a:avLst/>
          </a:prstGeom>
          <a:solidFill>
            <a:srgbClr val="4B5269"/>
          </a:solidFill>
          <a:ln/>
        </p:spPr>
      </p:sp>
      <p:sp>
        <p:nvSpPr>
          <p:cNvPr id="7" name="Text 4"/>
          <p:cNvSpPr/>
          <p:nvPr/>
        </p:nvSpPr>
        <p:spPr>
          <a:xfrm>
            <a:off x="1168371" y="5381625"/>
            <a:ext cx="1206470" cy="639961"/>
          </a:xfrm>
          <a:prstGeom prst="rect">
            <a:avLst/>
          </a:prstGeom>
          <a:noFill/>
          <a:ln/>
        </p:spPr>
        <p:txBody>
          <a:bodyPr wrap="square" lIns="0" tIns="0" rIns="0" bIns="0" rtlCol="0" anchor="t">
            <a:normAutofit/>
          </a:bodyPr>
          <a:lstStyle/>
          <a:p>
            <a:pPr algn="l" indent="0" marL="0">
              <a:lnSpc>
                <a:spcPct val="117000"/>
              </a:lnSpc>
              <a:buNone/>
            </a:pPr>
            <a:r>
              <a:rPr lang="en-US" sz="1800" dirty="0">
                <a:solidFill>
                  <a:srgbClr val="F2F4FF"/>
                </a:solidFill>
                <a:latin typeface="Encode Sans Semi Condensed" pitchFamily="34" charset="0"/>
                <a:ea typeface="Encode Sans Semi Condensed" pitchFamily="34" charset="-122"/>
                <a:cs typeface="Encode Sans Semi Condensed" pitchFamily="34" charset="-120"/>
              </a:rPr>
              <a:t>Kies één toepassing.</a:t>
            </a:r>
            <a:endParaRPr lang="en-US" sz="1800" dirty="0"/>
          </a:p>
        </p:txBody>
      </p:sp>
      <p:sp>
        <p:nvSpPr>
          <p:cNvPr id="8" name="Text 5"/>
          <p:cNvSpPr/>
          <p:nvPr/>
        </p:nvSpPr>
        <p:spPr>
          <a:xfrm>
            <a:off x="4051199" y="4356100"/>
            <a:ext cx="1522374" cy="812800"/>
          </a:xfrm>
          <a:prstGeom prst="rect">
            <a:avLst/>
          </a:prstGeom>
          <a:noFill/>
          <a:ln/>
        </p:spPr>
        <p:txBody>
          <a:bodyPr wrap="none" lIns="0" tIns="0" rIns="0" bIns="0" rtlCol="0" anchor="t"/>
          <a:lstStyle/>
          <a:p>
            <a:pPr algn="l" indent="0" marL="0">
              <a:lnSpc>
                <a:spcPct val="83000"/>
              </a:lnSpc>
              <a:buNone/>
            </a:pPr>
            <a:r>
              <a:rPr lang="en-US" sz="6400" spc="-192" kern="0" dirty="0">
                <a:solidFill>
                  <a:srgbClr val="FFFFFF"/>
                </a:solidFill>
                <a:latin typeface="Encode Sans Semi Condensed Black" pitchFamily="34" charset="0"/>
                <a:ea typeface="Encode Sans Semi Condensed Black" pitchFamily="34" charset="-122"/>
                <a:cs typeface="Encode Sans Semi Condensed Black" pitchFamily="34" charset="-120"/>
              </a:rPr>
              <a:t>02</a:t>
            </a:r>
            <a:endParaRPr lang="en-US" sz="6400" dirty="0"/>
          </a:p>
        </p:txBody>
      </p:sp>
      <p:sp>
        <p:nvSpPr>
          <p:cNvPr id="9" name="Shape 6"/>
          <p:cNvSpPr/>
          <p:nvPr/>
        </p:nvSpPr>
        <p:spPr>
          <a:xfrm>
            <a:off x="4051199" y="5243513"/>
            <a:ext cx="1206470" cy="12601"/>
          </a:xfrm>
          <a:prstGeom prst="rect">
            <a:avLst/>
          </a:prstGeom>
          <a:solidFill>
            <a:srgbClr val="4B5269"/>
          </a:solidFill>
          <a:ln/>
        </p:spPr>
      </p:sp>
      <p:sp>
        <p:nvSpPr>
          <p:cNvPr id="10" name="Text 7"/>
          <p:cNvSpPr/>
          <p:nvPr/>
        </p:nvSpPr>
        <p:spPr>
          <a:xfrm>
            <a:off x="4051199" y="5381625"/>
            <a:ext cx="1206470" cy="1279922"/>
          </a:xfrm>
          <a:prstGeom prst="rect">
            <a:avLst/>
          </a:prstGeom>
          <a:noFill/>
          <a:ln/>
        </p:spPr>
        <p:txBody>
          <a:bodyPr wrap="square" lIns="0" tIns="0" rIns="0" bIns="0" rtlCol="0" anchor="t">
            <a:normAutofit/>
          </a:bodyPr>
          <a:lstStyle/>
          <a:p>
            <a:pPr algn="l" indent="0" marL="0">
              <a:lnSpc>
                <a:spcPct val="117000"/>
              </a:lnSpc>
              <a:buNone/>
            </a:pPr>
            <a:r>
              <a:rPr lang="en-US" sz="1800" dirty="0">
                <a:solidFill>
                  <a:srgbClr val="F2F4FF"/>
                </a:solidFill>
                <a:latin typeface="Encode Sans Semi Condensed" pitchFamily="34" charset="0"/>
                <a:ea typeface="Encode Sans Semi Condensed" pitchFamily="34" charset="-122"/>
                <a:cs typeface="Encode Sans Semi Condensed" pitchFamily="34" charset="-120"/>
              </a:rPr>
              <a:t>Begin met een eenvoudige vraag.</a:t>
            </a:r>
            <a:endParaRPr lang="en-US" sz="1800" dirty="0"/>
          </a:p>
        </p:txBody>
      </p:sp>
      <p:sp>
        <p:nvSpPr>
          <p:cNvPr id="11" name="Text 8"/>
          <p:cNvSpPr/>
          <p:nvPr/>
        </p:nvSpPr>
        <p:spPr>
          <a:xfrm>
            <a:off x="6934027" y="4356100"/>
            <a:ext cx="1515032" cy="812800"/>
          </a:xfrm>
          <a:prstGeom prst="rect">
            <a:avLst/>
          </a:prstGeom>
          <a:noFill/>
          <a:ln/>
        </p:spPr>
        <p:txBody>
          <a:bodyPr wrap="none" lIns="0" tIns="0" rIns="0" bIns="0" rtlCol="0" anchor="t"/>
          <a:lstStyle/>
          <a:p>
            <a:pPr algn="l" indent="0" marL="0">
              <a:lnSpc>
                <a:spcPct val="83000"/>
              </a:lnSpc>
              <a:buNone/>
            </a:pPr>
            <a:r>
              <a:rPr lang="en-US" sz="6400" spc="-192" kern="0" dirty="0">
                <a:solidFill>
                  <a:srgbClr val="FFFFFF"/>
                </a:solidFill>
                <a:latin typeface="Encode Sans Semi Condensed Black" pitchFamily="34" charset="0"/>
                <a:ea typeface="Encode Sans Semi Condensed Black" pitchFamily="34" charset="-122"/>
                <a:cs typeface="Encode Sans Semi Condensed Black" pitchFamily="34" charset="-120"/>
              </a:rPr>
              <a:t>03</a:t>
            </a:r>
            <a:endParaRPr lang="en-US" sz="6400" dirty="0"/>
          </a:p>
        </p:txBody>
      </p:sp>
      <p:sp>
        <p:nvSpPr>
          <p:cNvPr id="12" name="Shape 9"/>
          <p:cNvSpPr/>
          <p:nvPr/>
        </p:nvSpPr>
        <p:spPr>
          <a:xfrm>
            <a:off x="6934027" y="5243513"/>
            <a:ext cx="1206470" cy="12601"/>
          </a:xfrm>
          <a:prstGeom prst="rect">
            <a:avLst/>
          </a:prstGeom>
          <a:solidFill>
            <a:srgbClr val="4B5269"/>
          </a:solidFill>
          <a:ln/>
        </p:spPr>
      </p:sp>
      <p:sp>
        <p:nvSpPr>
          <p:cNvPr id="13" name="Text 10"/>
          <p:cNvSpPr/>
          <p:nvPr/>
        </p:nvSpPr>
        <p:spPr>
          <a:xfrm>
            <a:off x="6934027" y="5381625"/>
            <a:ext cx="1206470" cy="959941"/>
          </a:xfrm>
          <a:prstGeom prst="rect">
            <a:avLst/>
          </a:prstGeom>
          <a:noFill/>
          <a:ln/>
        </p:spPr>
        <p:txBody>
          <a:bodyPr wrap="square" lIns="0" tIns="0" rIns="0" bIns="0" rtlCol="0" anchor="t">
            <a:normAutofit/>
          </a:bodyPr>
          <a:lstStyle/>
          <a:p>
            <a:pPr algn="l" indent="0" marL="0">
              <a:lnSpc>
                <a:spcPct val="117000"/>
              </a:lnSpc>
              <a:buNone/>
            </a:pPr>
            <a:r>
              <a:rPr lang="en-US" sz="1800" dirty="0">
                <a:solidFill>
                  <a:srgbClr val="F2F4FF"/>
                </a:solidFill>
                <a:latin typeface="Encode Sans Semi Condensed" pitchFamily="34" charset="0"/>
                <a:ea typeface="Encode Sans Semi Condensed" pitchFamily="34" charset="-122"/>
                <a:cs typeface="Encode Sans Semi Condensed" pitchFamily="34" charset="-120"/>
              </a:rPr>
              <a:t>Controleer het antwoord.</a:t>
            </a:r>
            <a:endParaRPr lang="en-US" sz="1800" dirty="0"/>
          </a:p>
        </p:txBody>
      </p:sp>
      <p:sp>
        <p:nvSpPr>
          <p:cNvPr id="14" name="Text 11"/>
          <p:cNvSpPr/>
          <p:nvPr/>
        </p:nvSpPr>
        <p:spPr>
          <a:xfrm>
            <a:off x="9816854" y="4356100"/>
            <a:ext cx="1607304" cy="812800"/>
          </a:xfrm>
          <a:prstGeom prst="rect">
            <a:avLst/>
          </a:prstGeom>
          <a:noFill/>
          <a:ln/>
        </p:spPr>
        <p:txBody>
          <a:bodyPr wrap="none" lIns="0" tIns="0" rIns="0" bIns="0" rtlCol="0" anchor="t"/>
          <a:lstStyle/>
          <a:p>
            <a:pPr algn="l" indent="0" marL="0">
              <a:lnSpc>
                <a:spcPct val="83000"/>
              </a:lnSpc>
              <a:buNone/>
            </a:pPr>
            <a:r>
              <a:rPr lang="en-US" sz="6400" spc="-192" kern="0" dirty="0">
                <a:solidFill>
                  <a:srgbClr val="FFFFFF"/>
                </a:solidFill>
                <a:latin typeface="Encode Sans Semi Condensed Black" pitchFamily="34" charset="0"/>
                <a:ea typeface="Encode Sans Semi Condensed Black" pitchFamily="34" charset="-122"/>
                <a:cs typeface="Encode Sans Semi Condensed Black" pitchFamily="34" charset="-120"/>
              </a:rPr>
              <a:t>04</a:t>
            </a:r>
            <a:endParaRPr lang="en-US" sz="6400" dirty="0"/>
          </a:p>
        </p:txBody>
      </p:sp>
      <p:sp>
        <p:nvSpPr>
          <p:cNvPr id="15" name="Shape 12"/>
          <p:cNvSpPr/>
          <p:nvPr/>
        </p:nvSpPr>
        <p:spPr>
          <a:xfrm>
            <a:off x="9816854" y="5243513"/>
            <a:ext cx="1206470" cy="12601"/>
          </a:xfrm>
          <a:prstGeom prst="rect">
            <a:avLst/>
          </a:prstGeom>
          <a:solidFill>
            <a:srgbClr val="4B5269"/>
          </a:solidFill>
          <a:ln/>
        </p:spPr>
      </p:sp>
      <p:sp>
        <p:nvSpPr>
          <p:cNvPr id="16" name="Text 13"/>
          <p:cNvSpPr/>
          <p:nvPr/>
        </p:nvSpPr>
        <p:spPr>
          <a:xfrm>
            <a:off x="9816854" y="5381625"/>
            <a:ext cx="1206470" cy="959941"/>
          </a:xfrm>
          <a:prstGeom prst="rect">
            <a:avLst/>
          </a:prstGeom>
          <a:noFill/>
          <a:ln/>
        </p:spPr>
        <p:txBody>
          <a:bodyPr wrap="square" lIns="0" tIns="0" rIns="0" bIns="0" rtlCol="0" anchor="t">
            <a:normAutofit/>
          </a:bodyPr>
          <a:lstStyle/>
          <a:p>
            <a:pPr algn="l" indent="0" marL="0">
              <a:lnSpc>
                <a:spcPct val="117000"/>
              </a:lnSpc>
              <a:buNone/>
            </a:pPr>
            <a:r>
              <a:rPr lang="en-US" sz="1800" dirty="0">
                <a:solidFill>
                  <a:srgbClr val="F2F4FF"/>
                </a:solidFill>
                <a:latin typeface="Encode Sans Semi Condensed" pitchFamily="34" charset="0"/>
                <a:ea typeface="Encode Sans Semi Condensed" pitchFamily="34" charset="-122"/>
                <a:cs typeface="Encode Sans Semi Condensed" pitchFamily="34" charset="-120"/>
              </a:rPr>
              <a:t>Vraag hulp als dat nodig is.</a:t>
            </a:r>
            <a:endParaRPr 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10972526" cy="747713"/>
          </a:xfrm>
          <a:prstGeom prst="rect">
            <a:avLst/>
          </a:prstGeom>
          <a:noFill/>
          <a:ln/>
        </p:spPr>
        <p:txBody>
          <a:bodyPr wrap="none" lIns="0" tIns="0" rIns="0" bIns="0" rtlCol="0" anchor="t"/>
          <a:lstStyle/>
          <a:p>
            <a:pPr algn="l" indent="0" marL="0">
              <a:lnSpc>
                <a:spcPct val="77000"/>
              </a:lnSpc>
              <a:buNone/>
            </a:pPr>
            <a:r>
              <a:rPr lang="en-US" sz="6400" spc="-160" kern="0" dirty="0">
                <a:solidFill>
                  <a:srgbClr val="FFFFFF"/>
                </a:solidFill>
                <a:latin typeface="Encode Sans Semi Condensed Black" pitchFamily="34" charset="0"/>
                <a:ea typeface="Encode Sans Semi Condensed Black" pitchFamily="34" charset="-122"/>
                <a:cs typeface="Encode Sans Semi Condensed Black" pitchFamily="34" charset="-120"/>
              </a:rPr>
              <a:t>AI-TOOL BETROUWBAAR?</a:t>
            </a:r>
            <a:endParaRPr lang="en-US" sz="64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06410" y="1773238"/>
            <a:ext cx="2799585" cy="1865610"/>
          </a:xfrm>
          <a:prstGeom prst="rect">
            <a:avLst/>
          </a:prstGeom>
        </p:spPr>
      </p:pic>
      <p:sp>
        <p:nvSpPr>
          <p:cNvPr id="5" name="Text 2"/>
          <p:cNvSpPr/>
          <p:nvPr/>
        </p:nvSpPr>
        <p:spPr>
          <a:xfrm>
            <a:off x="939776" y="1992313"/>
            <a:ext cx="2250324" cy="480020"/>
          </a:xfrm>
          <a:prstGeom prst="rect">
            <a:avLst/>
          </a:prstGeom>
          <a:noFill/>
          <a:ln/>
        </p:spPr>
        <p:txBody>
          <a:bodyPr wrap="square" lIns="0" tIns="0" rIns="0" bIns="0" rtlCol="0" anchor="t">
            <a:normAutofit/>
          </a:bodyPr>
          <a:lstStyle/>
          <a:p>
            <a:pPr algn="l" indent="0" marL="0">
              <a:lnSpc>
                <a:spcPct val="96000"/>
              </a:lnSpc>
              <a:buNone/>
            </a:pPr>
            <a:r>
              <a:rPr lang="en-US" sz="1600" spc="-40" kern="0" dirty="0">
                <a:solidFill>
                  <a:srgbClr val="000000"/>
                </a:solidFill>
                <a:latin typeface="Noto Color Emoji" pitchFamily="34" charset="0"/>
                <a:ea typeface="Noto Color Emoji" pitchFamily="34" charset="-122"/>
                <a:cs typeface="Noto Color Emoji" pitchFamily="34" charset="-120"/>
              </a:rPr>
              <a:t>✅</a:t>
            </a:r>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 WIE HEEFT HET GEMAAKT?</a:t>
            </a:r>
            <a:endParaRPr lang="en-US" sz="1600" dirty="0"/>
          </a:p>
        </p:txBody>
      </p:sp>
      <p:sp>
        <p:nvSpPr>
          <p:cNvPr id="6" name="Text 3"/>
          <p:cNvSpPr/>
          <p:nvPr/>
        </p:nvSpPr>
        <p:spPr>
          <a:xfrm>
            <a:off x="939776" y="2586633"/>
            <a:ext cx="2250324" cy="533400"/>
          </a:xfrm>
          <a:prstGeom prst="rect">
            <a:avLst/>
          </a:prstGeom>
          <a:noFill/>
          <a:ln/>
        </p:spPr>
        <p:txBody>
          <a:bodyPr wrap="square" lIns="0" tIns="0" rIns="0" bIns="0" rtlCol="0" anchor="t">
            <a:normAutofit/>
          </a:bodyPr>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Ziekenhuis, universiteit of een erkend zorgbedrijf?</a:t>
            </a:r>
            <a:endParaRPr lang="en-US" sz="15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93316" y="1773238"/>
            <a:ext cx="2799685" cy="1865610"/>
          </a:xfrm>
          <a:prstGeom prst="rect">
            <a:avLst/>
          </a:prstGeom>
        </p:spPr>
      </p:pic>
      <p:sp>
        <p:nvSpPr>
          <p:cNvPr id="8" name="Text 4"/>
          <p:cNvSpPr/>
          <p:nvPr/>
        </p:nvSpPr>
        <p:spPr>
          <a:xfrm>
            <a:off x="3926682" y="1992313"/>
            <a:ext cx="2250423" cy="246360"/>
          </a:xfrm>
          <a:prstGeom prst="rect">
            <a:avLst/>
          </a:prstGeom>
          <a:noFill/>
          <a:ln/>
        </p:spPr>
        <p:txBody>
          <a:bodyPr wrap="none" lIns="0" tIns="0" rIns="0" bIns="0" rtlCol="0" anchor="t"/>
          <a:lstStyle/>
          <a:p>
            <a:pPr algn="l" indent="0" marL="0">
              <a:lnSpc>
                <a:spcPct val="96000"/>
              </a:lnSpc>
              <a:buNone/>
            </a:pPr>
            <a:r>
              <a:rPr lang="en-US" sz="1600" spc="-40" kern="0" dirty="0">
                <a:solidFill>
                  <a:srgbClr val="000000"/>
                </a:solidFill>
                <a:latin typeface="Noto Color Emoji" pitchFamily="34" charset="0"/>
                <a:ea typeface="Noto Color Emoji" pitchFamily="34" charset="-122"/>
                <a:cs typeface="Noto Color Emoji" pitchFamily="34" charset="-120"/>
              </a:rPr>
              <a:t>✅</a:t>
            </a:r>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 IS HET GETEST?</a:t>
            </a:r>
            <a:endParaRPr lang="en-US" sz="1600" dirty="0"/>
          </a:p>
        </p:txBody>
      </p:sp>
      <p:sp>
        <p:nvSpPr>
          <p:cNvPr id="9" name="Text 5"/>
          <p:cNvSpPr/>
          <p:nvPr/>
        </p:nvSpPr>
        <p:spPr>
          <a:xfrm>
            <a:off x="3926682" y="2352973"/>
            <a:ext cx="2250423" cy="1066800"/>
          </a:xfrm>
          <a:prstGeom prst="rect">
            <a:avLst/>
          </a:prstGeom>
          <a:noFill/>
          <a:ln/>
        </p:spPr>
        <p:txBody>
          <a:bodyPr wrap="square" lIns="0" tIns="0" rIns="0" bIns="0" rtlCol="0" anchor="t">
            <a:normAutofit/>
          </a:bodyPr>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Zoek naar wetenschappelijke onderzoek of officiële certificeringen.</a:t>
            </a:r>
            <a:endParaRPr lang="en-US" sz="15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6410" y="3822998"/>
            <a:ext cx="2799585" cy="2099270"/>
          </a:xfrm>
          <a:prstGeom prst="rect">
            <a:avLst/>
          </a:prstGeom>
        </p:spPr>
      </p:pic>
      <p:sp>
        <p:nvSpPr>
          <p:cNvPr id="11" name="Text 6"/>
          <p:cNvSpPr/>
          <p:nvPr/>
        </p:nvSpPr>
        <p:spPr>
          <a:xfrm>
            <a:off x="939776" y="4042073"/>
            <a:ext cx="2250324" cy="480020"/>
          </a:xfrm>
          <a:prstGeom prst="rect">
            <a:avLst/>
          </a:prstGeom>
          <a:noFill/>
          <a:ln/>
        </p:spPr>
        <p:txBody>
          <a:bodyPr wrap="square" lIns="0" tIns="0" rIns="0" bIns="0" rtlCol="0" anchor="t">
            <a:normAutofit/>
          </a:bodyPr>
          <a:lstStyle/>
          <a:p>
            <a:pPr algn="l" indent="0" marL="0">
              <a:lnSpc>
                <a:spcPct val="96000"/>
              </a:lnSpc>
              <a:buNone/>
            </a:pPr>
            <a:r>
              <a:rPr lang="en-US" sz="1600" spc="-40" kern="0" dirty="0">
                <a:solidFill>
                  <a:srgbClr val="000000"/>
                </a:solidFill>
                <a:latin typeface="Noto Color Emoji" pitchFamily="34" charset="0"/>
                <a:ea typeface="Noto Color Emoji" pitchFamily="34" charset="-122"/>
                <a:cs typeface="Noto Color Emoji" pitchFamily="34" charset="-120"/>
              </a:rPr>
              <a:t>✅</a:t>
            </a:r>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 WORDT HET GEBRUIKT IN DE ZORG?</a:t>
            </a:r>
            <a:endParaRPr lang="en-US" sz="1600" dirty="0"/>
          </a:p>
        </p:txBody>
      </p:sp>
      <p:sp>
        <p:nvSpPr>
          <p:cNvPr id="12" name="Text 7"/>
          <p:cNvSpPr/>
          <p:nvPr/>
        </p:nvSpPr>
        <p:spPr>
          <a:xfrm>
            <a:off x="939776" y="4636393"/>
            <a:ext cx="2250324" cy="1066800"/>
          </a:xfrm>
          <a:prstGeom prst="rect">
            <a:avLst/>
          </a:prstGeom>
          <a:noFill/>
          <a:ln/>
        </p:spPr>
        <p:txBody>
          <a:bodyPr wrap="square" lIns="0" tIns="0" rIns="0" bIns="0" rtlCol="0" anchor="t">
            <a:normAutofit/>
          </a:bodyPr>
          <a:lstStyle/>
          <a:p>
            <a:pPr algn="l" indent="0" marL="0">
              <a:lnSpc>
                <a:spcPct val="117000"/>
              </a:lnSpc>
              <a:buNone/>
            </a:pPr>
            <a:r>
              <a:rPr lang="en-US" sz="1500" dirty="0">
                <a:solidFill>
                  <a:srgbClr val="F2F4FF"/>
                </a:solidFill>
                <a:latin typeface="Encode Sans Semi Condensed" pitchFamily="34" charset="0"/>
                <a:ea typeface="Encode Sans Semi Condensed" pitchFamily="34" charset="-122"/>
                <a:cs typeface="Encode Sans Semi Condensed" pitchFamily="34" charset="-120"/>
              </a:rPr>
              <a:t>Als zorgaanbieders of zorgverzekeraars het inzetten, is dat een goed teken.</a:t>
            </a:r>
            <a:endParaRPr lang="en-US" sz="150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93316" y="3822998"/>
            <a:ext cx="2799685" cy="2099270"/>
          </a:xfrm>
          <a:prstGeom prst="rect">
            <a:avLst/>
          </a:prstGeom>
        </p:spPr>
      </p:pic>
      <p:sp>
        <p:nvSpPr>
          <p:cNvPr id="14" name="Text 8"/>
          <p:cNvSpPr/>
          <p:nvPr/>
        </p:nvSpPr>
        <p:spPr>
          <a:xfrm>
            <a:off x="3926682" y="4042073"/>
            <a:ext cx="2250423" cy="246360"/>
          </a:xfrm>
          <a:prstGeom prst="rect">
            <a:avLst/>
          </a:prstGeom>
          <a:noFill/>
          <a:ln/>
        </p:spPr>
        <p:txBody>
          <a:bodyPr wrap="none" lIns="0" tIns="0" rIns="0" bIns="0" rtlCol="0" anchor="t"/>
          <a:lstStyle/>
          <a:p>
            <a:pPr algn="l" indent="0" marL="0">
              <a:lnSpc>
                <a:spcPct val="96000"/>
              </a:lnSpc>
              <a:buNone/>
            </a:pPr>
            <a:r>
              <a:rPr lang="en-US" sz="1600" spc="-40" kern="0" dirty="0">
                <a:solidFill>
                  <a:srgbClr val="000000"/>
                </a:solidFill>
                <a:latin typeface="Noto Color Emoji" pitchFamily="34" charset="0"/>
                <a:ea typeface="Noto Color Emoji" pitchFamily="34" charset="-122"/>
                <a:cs typeface="Noto Color Emoji" pitchFamily="34" charset="-120"/>
              </a:rPr>
              <a:t>🔒</a:t>
            </a:r>
            <a:pPr algn="l" indent="0" marL="0">
              <a:lnSpc>
                <a:spcPct val="96000"/>
              </a:lnSpc>
              <a:buNone/>
            </a:pPr>
            <a:r>
              <a:rPr lang="en-US" sz="1600" spc="-40" kern="0" dirty="0">
                <a:solidFill>
                  <a:srgbClr val="F2F4FF"/>
                </a:solidFill>
                <a:latin typeface="Encode Sans Semi Condensed Black" pitchFamily="34" charset="0"/>
                <a:ea typeface="Encode Sans Semi Condensed Black" pitchFamily="34" charset="-122"/>
                <a:cs typeface="Encode Sans Semi Condensed Black" pitchFamily="34" charset="-120"/>
              </a:rPr>
              <a:t> NOOIT INVOEREN</a:t>
            </a:r>
            <a:endParaRPr lang="en-US" sz="1600" dirty="0"/>
          </a:p>
        </p:txBody>
      </p:sp>
      <p:sp>
        <p:nvSpPr>
          <p:cNvPr id="15" name="Text 9"/>
          <p:cNvSpPr/>
          <p:nvPr/>
        </p:nvSpPr>
        <p:spPr>
          <a:xfrm>
            <a:off x="3926682" y="4424958"/>
            <a:ext cx="2250423" cy="895350"/>
          </a:xfrm>
          <a:prstGeom prst="rect">
            <a:avLst/>
          </a:prstGeom>
          <a:noFill/>
          <a:ln/>
        </p:spPr>
        <p:txBody>
          <a:bodyPr wrap="square" lIns="0" tIns="0" rIns="0" bIns="0" rtlCol="0" anchor="t">
            <a:normAutofit/>
          </a:bodyPr>
          <a:lstStyle/>
          <a:p>
            <a:pPr algn="l" marL="304800" indent="-304800">
              <a:lnSpc>
                <a:spcPct val="117000"/>
              </a:lnSpc>
              <a:buSzPct val="100000"/>
              <a:buChar char="•"/>
            </a:pPr>
            <a:r>
              <a:rPr lang="en-US" sz="1500" dirty="0">
                <a:solidFill>
                  <a:srgbClr val="F2F4FF"/>
                </a:solidFill>
                <a:latin typeface="Encode Sans Semi Condensed" pitchFamily="34" charset="0"/>
                <a:ea typeface="Encode Sans Semi Condensed" pitchFamily="34" charset="-122"/>
                <a:cs typeface="Encode Sans Semi Condensed" pitchFamily="34" charset="-120"/>
              </a:rPr>
              <a:t>BSN of geboortedatum.</a:t>
            </a:r>
            <a:endParaRPr lang="en-US" sz="1500" dirty="0"/>
          </a:p>
          <a:p>
            <a:pPr algn="l" marL="304800" indent="-304800">
              <a:lnSpc>
                <a:spcPct val="117000"/>
              </a:lnSpc>
              <a:buSzPct val="100000"/>
              <a:buChar char="•"/>
            </a:pPr>
            <a:r>
              <a:rPr lang="en-US" sz="1500" dirty="0">
                <a:solidFill>
                  <a:srgbClr val="F2F4FF"/>
                </a:solidFill>
                <a:latin typeface="Encode Sans Semi Condensed" pitchFamily="34" charset="0"/>
                <a:ea typeface="Encode Sans Semi Condensed" pitchFamily="34" charset="-122"/>
                <a:cs typeface="Encode Sans Semi Condensed" pitchFamily="34" charset="-120"/>
              </a:rPr>
              <a:t>Volledig medisch dossier.</a:t>
            </a:r>
            <a:endParaRPr lang="en-US" sz="1500" dirty="0"/>
          </a:p>
          <a:p>
            <a:pPr algn="l" marL="304800" indent="-304800">
              <a:lnSpc>
                <a:spcPct val="117000"/>
              </a:lnSpc>
              <a:buSzPct val="100000"/>
              <a:buChar char="•"/>
            </a:pPr>
            <a:r>
              <a:rPr lang="en-US" sz="1500" dirty="0">
                <a:solidFill>
                  <a:srgbClr val="F2F4FF"/>
                </a:solidFill>
                <a:latin typeface="Encode Sans Semi Condensed" pitchFamily="34" charset="0"/>
                <a:ea typeface="Encode Sans Semi Condensed" pitchFamily="34" charset="-122"/>
                <a:cs typeface="Encode Sans Semi Condensed" pitchFamily="34" charset="-120"/>
              </a:rPr>
              <a:t>Herleidbare gegevens .</a:t>
            </a:r>
            <a:endParaRPr lang="en-US" sz="1500" dirty="0"/>
          </a:p>
        </p:txBody>
      </p:sp>
      <p:sp>
        <p:nvSpPr>
          <p:cNvPr id="16" name="Shape 10"/>
          <p:cNvSpPr/>
          <p:nvPr/>
        </p:nvSpPr>
        <p:spPr>
          <a:xfrm>
            <a:off x="6850090" y="1547812"/>
            <a:ext cx="4732021" cy="4599880"/>
          </a:xfrm>
          <a:prstGeom prst="roundRect">
            <a:avLst>
              <a:gd name="adj" fmla="val 621"/>
            </a:avLst>
          </a:prstGeom>
          <a:solidFill>
            <a:srgbClr val="3ABFBF"/>
          </a:solidFill>
          <a:ln/>
        </p:spPr>
      </p:sp>
      <p:sp>
        <p:nvSpPr>
          <p:cNvPr id="17" name="Text 11"/>
          <p:cNvSpPr/>
          <p:nvPr/>
        </p:nvSpPr>
        <p:spPr>
          <a:xfrm>
            <a:off x="7078684" y="1776413"/>
            <a:ext cx="4274832" cy="233660"/>
          </a:xfrm>
          <a:prstGeom prst="rect">
            <a:avLst/>
          </a:prstGeom>
          <a:noFill/>
          <a:ln/>
        </p:spPr>
        <p:txBody>
          <a:bodyPr wrap="none" lIns="0" tIns="0" rIns="0" bIns="0" rtlCol="0" anchor="t"/>
          <a:lstStyle/>
          <a:p>
            <a:pPr algn="l" indent="0" marL="0">
              <a:lnSpc>
                <a:spcPct val="96000"/>
              </a:lnSpc>
              <a:buNone/>
            </a:pPr>
            <a:r>
              <a:rPr lang="en-US" sz="1600" b="1" dirty="0">
                <a:solidFill>
                  <a:srgbClr val="000000"/>
                </a:solidFill>
                <a:latin typeface="Encode Sans Semi Condensed Bold" pitchFamily="34" charset="0"/>
                <a:ea typeface="Encode Sans Semi Condensed Bold" pitchFamily="34" charset="-122"/>
                <a:cs typeface="Encode Sans Semi Condensed Bold" pitchFamily="34" charset="-120"/>
              </a:rPr>
              <a:t>Wees voorzichtig als...</a:t>
            </a:r>
            <a:endParaRPr lang="en-US" sz="1600" dirty="0"/>
          </a:p>
        </p:txBody>
      </p:sp>
      <p:sp>
        <p:nvSpPr>
          <p:cNvPr id="18" name="Text 12"/>
          <p:cNvSpPr/>
          <p:nvPr/>
        </p:nvSpPr>
        <p:spPr>
          <a:xfrm>
            <a:off x="7078684" y="2146598"/>
            <a:ext cx="4274832" cy="1209675"/>
          </a:xfrm>
          <a:prstGeom prst="rect">
            <a:avLst/>
          </a:prstGeom>
          <a:noFill/>
          <a:ln/>
        </p:spPr>
        <p:txBody>
          <a:bodyPr wrap="square" lIns="0" tIns="0" rIns="0" bIns="0" rtlCol="0" anchor="t">
            <a:normAutofit/>
          </a:bodyPr>
          <a:lstStyle/>
          <a:p>
            <a:pPr algn="l" marL="304800" indent="-304800">
              <a:lnSpc>
                <a:spcPct val="117000"/>
              </a:lnSpc>
              <a:buSzPct val="100000"/>
              <a:buChar char="•"/>
            </a:pPr>
            <a:r>
              <a:rPr lang="en-US" sz="1500" dirty="0">
                <a:solidFill>
                  <a:srgbClr val="000000"/>
                </a:solidFill>
                <a:latin typeface="Encode Sans Semi Condensed" pitchFamily="34" charset="0"/>
                <a:ea typeface="Encode Sans Semi Condensed" pitchFamily="34" charset="-122"/>
                <a:cs typeface="Encode Sans Semi Condensed" pitchFamily="34" charset="-120"/>
              </a:rPr>
              <a:t>De tool gratis is zonder duidelijk verdienmodel</a:t>
            </a:r>
            <a:endParaRPr lang="en-US" sz="1500" dirty="0"/>
          </a:p>
          <a:p>
            <a:pPr algn="l" marL="304800" indent="-304800">
              <a:lnSpc>
                <a:spcPct val="117000"/>
              </a:lnSpc>
              <a:buSzPct val="100000"/>
              <a:buChar char="•"/>
            </a:pPr>
            <a:r>
              <a:rPr lang="en-US" sz="1500" dirty="0">
                <a:solidFill>
                  <a:srgbClr val="000000"/>
                </a:solidFill>
                <a:latin typeface="Encode Sans Semi Condensed" pitchFamily="34" charset="0"/>
                <a:ea typeface="Encode Sans Semi Condensed" pitchFamily="34" charset="-122"/>
                <a:cs typeface="Encode Sans Semi Condensed" pitchFamily="34" charset="-120"/>
              </a:rPr>
              <a:t>Er geen medische onderzoek heeft plaatsgevonden</a:t>
            </a:r>
            <a:endParaRPr lang="en-US" sz="1500" dirty="0"/>
          </a:p>
          <a:p>
            <a:pPr algn="l" marL="304800" indent="-304800">
              <a:lnSpc>
                <a:spcPct val="117000"/>
              </a:lnSpc>
              <a:buSzPct val="100000"/>
              <a:buChar char="•"/>
            </a:pPr>
            <a:r>
              <a:rPr lang="en-US" sz="1500" dirty="0">
                <a:solidFill>
                  <a:srgbClr val="000000"/>
                </a:solidFill>
                <a:latin typeface="Encode Sans Semi Condensed" pitchFamily="34" charset="0"/>
                <a:ea typeface="Encode Sans Semi Condensed" pitchFamily="34" charset="-122"/>
                <a:cs typeface="Encode Sans Semi Condensed" pitchFamily="34" charset="-120"/>
              </a:rPr>
              <a:t>De privacyverklaring ontbreekt of onduidelijk is</a:t>
            </a:r>
            <a:endParaRPr lang="en-US" sz="1500" dirty="0"/>
          </a:p>
          <a:p>
            <a:pPr algn="l" marL="304800" indent="-304800">
              <a:lnSpc>
                <a:spcPct val="117000"/>
              </a:lnSpc>
              <a:buSzPct val="100000"/>
              <a:buChar char="•"/>
            </a:pPr>
            <a:r>
              <a:rPr lang="en-US" sz="1500" dirty="0">
                <a:solidFill>
                  <a:srgbClr val="000000"/>
                </a:solidFill>
                <a:latin typeface="Encode Sans Semi Condensed" pitchFamily="34" charset="0"/>
                <a:ea typeface="Encode Sans Semi Condensed" pitchFamily="34" charset="-122"/>
                <a:cs typeface="Encode Sans Semi Condensed" pitchFamily="34" charset="-120"/>
              </a:rPr>
              <a:t>Er geen naam of organisatie achter staat</a:t>
            </a:r>
            <a:endParaRPr lang="en-US" sz="15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1111A"/>
          </a:solidFill>
          <a:ln/>
        </p:spPr>
      </p:sp>
      <p:sp>
        <p:nvSpPr>
          <p:cNvPr id="3" name="Text 1"/>
          <p:cNvSpPr/>
          <p:nvPr/>
        </p:nvSpPr>
        <p:spPr>
          <a:xfrm>
            <a:off x="609585" y="609600"/>
            <a:ext cx="7873803" cy="584200"/>
          </a:xfrm>
          <a:prstGeom prst="rect">
            <a:avLst/>
          </a:prstGeom>
          <a:noFill/>
          <a:ln/>
        </p:spPr>
        <p:txBody>
          <a:bodyPr wrap="none" lIns="0" tIns="0" rIns="0" bIns="0" rtlCol="0" anchor="t"/>
          <a:lstStyle/>
          <a:p>
            <a:pPr algn="l" indent="0" marL="0">
              <a:lnSpc>
                <a:spcPct val="77000"/>
              </a:lnSpc>
              <a:buNone/>
            </a:pPr>
            <a:r>
              <a:rPr lang="en-US" sz="5000" spc="-125" kern="0" dirty="0">
                <a:solidFill>
                  <a:srgbClr val="FFFFFF"/>
                </a:solidFill>
                <a:latin typeface="Encode Sans Semi Condensed Black" pitchFamily="34" charset="0"/>
                <a:ea typeface="Encode Sans Semi Condensed Black" pitchFamily="34" charset="-122"/>
                <a:cs typeface="Encode Sans Semi Condensed Black" pitchFamily="34" charset="-120"/>
              </a:rPr>
              <a:t>AI-VERKEERSLICHT</a:t>
            </a:r>
            <a:endParaRPr lang="en-US" sz="5000" dirty="0"/>
          </a:p>
        </p:txBody>
      </p:sp>
      <p:sp>
        <p:nvSpPr>
          <p:cNvPr id="4" name="Text 2"/>
          <p:cNvSpPr/>
          <p:nvPr/>
        </p:nvSpPr>
        <p:spPr>
          <a:xfrm>
            <a:off x="3535572" y="1485503"/>
            <a:ext cx="8046539" cy="350441"/>
          </a:xfrm>
          <a:prstGeom prst="rect">
            <a:avLst/>
          </a:prstGeom>
          <a:noFill/>
          <a:ln/>
        </p:spPr>
        <p:txBody>
          <a:bodyPr wrap="none" lIns="0" tIns="0" rIns="0" bIns="0" rtlCol="0" anchor="t"/>
          <a:lstStyle/>
          <a:p>
            <a:pPr algn="l" indent="0" marL="0">
              <a:lnSpc>
                <a:spcPct val="96000"/>
              </a:lnSpc>
              <a:buNone/>
            </a:pPr>
            <a:r>
              <a:rPr lang="en-US" sz="2400" b="1" dirty="0">
                <a:solidFill>
                  <a:srgbClr val="47D7A0"/>
                </a:solidFill>
                <a:latin typeface="Encode Sans Semi Condensed Bold" pitchFamily="34" charset="0"/>
                <a:ea typeface="Encode Sans Semi Condensed Bold" pitchFamily="34" charset="-122"/>
                <a:cs typeface="Encode Sans Semi Condensed Bold" pitchFamily="34" charset="-120"/>
              </a:rPr>
              <a:t>GROEN</a:t>
            </a:r>
            <a:endParaRPr lang="en-US" sz="2400" dirty="0"/>
          </a:p>
        </p:txBody>
      </p:sp>
      <p:sp>
        <p:nvSpPr>
          <p:cNvPr id="5" name="Text 3"/>
          <p:cNvSpPr/>
          <p:nvPr/>
        </p:nvSpPr>
        <p:spPr>
          <a:xfrm>
            <a:off x="3535572" y="1972469"/>
            <a:ext cx="8046539"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Uitleg, vragen voorbereiden, leefstijlinfo</a:t>
            </a:r>
            <a:endParaRPr lang="en-US" sz="2300" dirty="0"/>
          </a:p>
        </p:txBody>
      </p:sp>
      <p:sp>
        <p:nvSpPr>
          <p:cNvPr id="6" name="Text 4"/>
          <p:cNvSpPr/>
          <p:nvPr/>
        </p:nvSpPr>
        <p:spPr>
          <a:xfrm>
            <a:off x="3535572" y="3040955"/>
            <a:ext cx="8046539" cy="350441"/>
          </a:xfrm>
          <a:prstGeom prst="rect">
            <a:avLst/>
          </a:prstGeom>
          <a:noFill/>
          <a:ln/>
        </p:spPr>
        <p:txBody>
          <a:bodyPr wrap="none" lIns="0" tIns="0" rIns="0" bIns="0" rtlCol="0" anchor="t"/>
          <a:lstStyle/>
          <a:p>
            <a:pPr algn="l" indent="0" marL="0">
              <a:lnSpc>
                <a:spcPct val="96000"/>
              </a:lnSpc>
              <a:buNone/>
            </a:pPr>
            <a:r>
              <a:rPr lang="en-US" sz="2400" b="1" dirty="0">
                <a:solidFill>
                  <a:srgbClr val="FFB547"/>
                </a:solidFill>
                <a:latin typeface="Encode Sans Semi Condensed Bold" pitchFamily="34" charset="0"/>
                <a:ea typeface="Encode Sans Semi Condensed Bold" pitchFamily="34" charset="-122"/>
                <a:cs typeface="Encode Sans Semi Condensed Bold" pitchFamily="34" charset="-120"/>
              </a:rPr>
              <a:t>ORANJE</a:t>
            </a:r>
            <a:endParaRPr lang="en-US" sz="2400" dirty="0"/>
          </a:p>
        </p:txBody>
      </p:sp>
      <p:sp>
        <p:nvSpPr>
          <p:cNvPr id="7" name="Text 5"/>
          <p:cNvSpPr/>
          <p:nvPr/>
        </p:nvSpPr>
        <p:spPr>
          <a:xfrm>
            <a:off x="3535572" y="3527921"/>
            <a:ext cx="8046539"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Klachten, uitslagen, medicijnen en metingen laten checken</a:t>
            </a:r>
            <a:endParaRPr lang="en-US" sz="2300" dirty="0"/>
          </a:p>
        </p:txBody>
      </p:sp>
      <p:sp>
        <p:nvSpPr>
          <p:cNvPr id="8" name="Text 6"/>
          <p:cNvSpPr/>
          <p:nvPr/>
        </p:nvSpPr>
        <p:spPr>
          <a:xfrm>
            <a:off x="3535572" y="4668242"/>
            <a:ext cx="8046539" cy="350441"/>
          </a:xfrm>
          <a:prstGeom prst="rect">
            <a:avLst/>
          </a:prstGeom>
          <a:noFill/>
          <a:ln/>
        </p:spPr>
        <p:txBody>
          <a:bodyPr wrap="none" lIns="0" tIns="0" rIns="0" bIns="0" rtlCol="0" anchor="t"/>
          <a:lstStyle/>
          <a:p>
            <a:pPr algn="l" indent="0" marL="0">
              <a:lnSpc>
                <a:spcPct val="96000"/>
              </a:lnSpc>
              <a:buNone/>
            </a:pPr>
            <a:r>
              <a:rPr lang="en-US" sz="2400" b="1" dirty="0">
                <a:solidFill>
                  <a:srgbClr val="FF6268"/>
                </a:solidFill>
                <a:latin typeface="Encode Sans Semi Condensed Bold" pitchFamily="34" charset="0"/>
                <a:ea typeface="Encode Sans Semi Condensed Bold" pitchFamily="34" charset="-122"/>
                <a:cs typeface="Encode Sans Semi Condensed Bold" pitchFamily="34" charset="-120"/>
              </a:rPr>
              <a:t>ROOD</a:t>
            </a:r>
            <a:endParaRPr lang="en-US" sz="2400" dirty="0"/>
          </a:p>
        </p:txBody>
      </p:sp>
      <p:sp>
        <p:nvSpPr>
          <p:cNvPr id="9" name="Text 7"/>
          <p:cNvSpPr/>
          <p:nvPr/>
        </p:nvSpPr>
        <p:spPr>
          <a:xfrm>
            <a:off x="3535572" y="5155208"/>
            <a:ext cx="8046539" cy="408880"/>
          </a:xfrm>
          <a:prstGeom prst="rect">
            <a:avLst/>
          </a:prstGeom>
          <a:noFill/>
          <a:ln/>
        </p:spPr>
        <p:txBody>
          <a:bodyPr wrap="none" lIns="0" tIns="0" rIns="0" bIns="0" rtlCol="0" anchor="t"/>
          <a:lstStyle/>
          <a:p>
            <a:pPr algn="l" indent="0" marL="0">
              <a:lnSpc>
                <a:spcPct val="117000"/>
              </a:lnSpc>
              <a:buNone/>
            </a:pPr>
            <a:r>
              <a:rPr lang="en-US" sz="2300" dirty="0">
                <a:solidFill>
                  <a:srgbClr val="F2F4FF"/>
                </a:solidFill>
                <a:latin typeface="Encode Sans Semi Condensed" pitchFamily="34" charset="0"/>
                <a:ea typeface="Encode Sans Semi Condensed" pitchFamily="34" charset="-122"/>
                <a:cs typeface="Encode Sans Semi Condensed" pitchFamily="34" charset="-120"/>
              </a:rPr>
              <a:t>Contact opnemen met professionele hulp</a:t>
            </a:r>
            <a:endParaRPr lang="en-US" sz="2300" dirty="0"/>
          </a:p>
        </p:txBody>
      </p:sp>
      <p:sp>
        <p:nvSpPr>
          <p:cNvPr id="10" name="Text 8"/>
          <p:cNvSpPr/>
          <p:nvPr/>
        </p:nvSpPr>
        <p:spPr>
          <a:xfrm>
            <a:off x="609585" y="5908477"/>
            <a:ext cx="11582110" cy="341313"/>
          </a:xfrm>
          <a:prstGeom prst="rect">
            <a:avLst/>
          </a:prstGeom>
          <a:noFill/>
          <a:ln/>
        </p:spPr>
        <p:txBody>
          <a:bodyPr wrap="none" lIns="0" tIns="0" rIns="0" bIns="0" rtlCol="0" anchor="t"/>
          <a:lstStyle/>
          <a:p>
            <a:pPr algn="l" indent="0" marL="0">
              <a:lnSpc>
                <a:spcPct val="93000"/>
              </a:lnSpc>
              <a:buNone/>
            </a:pPr>
            <a:r>
              <a:rPr lang="en-US" sz="2400" spc="-12" kern="0" dirty="0">
                <a:solidFill>
                  <a:srgbClr val="F2F4FF"/>
                </a:solidFill>
                <a:latin typeface="Encode Sans Semi Condensed" pitchFamily="34" charset="0"/>
                <a:ea typeface="Encode Sans Semi Condensed" pitchFamily="34" charset="-122"/>
                <a:cs typeface="Encode Sans Semi Condensed" pitchFamily="34" charset="-120"/>
              </a:rPr>
              <a:t>AI helpt, jij beslist</a:t>
            </a:r>
            <a:endParaRPr lang="en-US" sz="2400" dirty="0"/>
          </a:p>
        </p:txBody>
      </p:sp>
      <p:sp>
        <p:nvSpPr>
          <p:cNvPr id="11" name="Shape 9"/>
          <p:cNvSpPr/>
          <p:nvPr/>
        </p:nvSpPr>
        <p:spPr>
          <a:xfrm>
            <a:off x="3535572" y="2704802"/>
            <a:ext cx="8046539" cy="12700"/>
          </a:xfrm>
          <a:prstGeom prst="rect">
            <a:avLst/>
          </a:prstGeom>
          <a:solidFill>
            <a:srgbClr val="4B5269"/>
          </a:solidFill>
          <a:ln/>
        </p:spPr>
      </p:sp>
      <p:sp>
        <p:nvSpPr>
          <p:cNvPr id="12" name="Shape 10"/>
          <p:cNvSpPr/>
          <p:nvPr/>
        </p:nvSpPr>
        <p:spPr>
          <a:xfrm>
            <a:off x="3535572" y="4260354"/>
            <a:ext cx="8046539" cy="12700"/>
          </a:xfrm>
          <a:prstGeom prst="rect">
            <a:avLst/>
          </a:prstGeom>
          <a:solidFill>
            <a:srgbClr val="4B5269"/>
          </a:solidFill>
          <a:ln/>
        </p:spPr>
      </p:sp>
      <p:sp>
        <p:nvSpPr>
          <p:cNvPr id="13" name="Shape 11"/>
          <p:cNvSpPr/>
          <p:nvPr/>
        </p:nvSpPr>
        <p:spPr>
          <a:xfrm>
            <a:off x="1267885" y="1497806"/>
            <a:ext cx="1609189" cy="4125516"/>
          </a:xfrm>
          <a:prstGeom prst="roundRect">
            <a:avLst/>
          </a:prstGeom>
          <a:solidFill>
            <a:srgbClr val="080A12"/>
          </a:solidFill>
          <a:ln w="25400">
            <a:solidFill>
              <a:srgbClr val="00D9FF"/>
            </a:solidFill>
            <a:prstDash val="solid"/>
          </a:ln>
        </p:spPr>
      </p:sp>
      <p:sp>
        <p:nvSpPr>
          <p:cNvPr id="14" name="Shape 12"/>
          <p:cNvSpPr/>
          <p:nvPr/>
        </p:nvSpPr>
        <p:spPr>
          <a:xfrm>
            <a:off x="1575058" y="1790402"/>
            <a:ext cx="994742" cy="994767"/>
          </a:xfrm>
          <a:prstGeom prst="ellipse">
            <a:avLst/>
          </a:prstGeom>
          <a:solidFill>
            <a:srgbClr val="FF6268"/>
          </a:solidFill>
          <a:ln w="38100">
            <a:solidFill>
              <a:srgbClr val="FF6268"/>
            </a:solidFill>
            <a:prstDash val="solid"/>
          </a:ln>
        </p:spPr>
      </p:sp>
      <p:sp>
        <p:nvSpPr>
          <p:cNvPr id="15" name="Shape 13"/>
          <p:cNvSpPr/>
          <p:nvPr/>
        </p:nvSpPr>
        <p:spPr>
          <a:xfrm>
            <a:off x="1575058" y="3004741"/>
            <a:ext cx="994742" cy="994767"/>
          </a:xfrm>
          <a:prstGeom prst="ellipse">
            <a:avLst/>
          </a:prstGeom>
          <a:solidFill>
            <a:srgbClr val="FFB547"/>
          </a:solidFill>
          <a:ln w="38100">
            <a:solidFill>
              <a:srgbClr val="FFB547"/>
            </a:solidFill>
            <a:prstDash val="solid"/>
          </a:ln>
        </p:spPr>
      </p:sp>
      <p:sp>
        <p:nvSpPr>
          <p:cNvPr id="16" name="Shape 14"/>
          <p:cNvSpPr/>
          <p:nvPr/>
        </p:nvSpPr>
        <p:spPr>
          <a:xfrm>
            <a:off x="1575058" y="4218980"/>
            <a:ext cx="994742" cy="994767"/>
          </a:xfrm>
          <a:prstGeom prst="ellipse">
            <a:avLst/>
          </a:prstGeom>
          <a:solidFill>
            <a:srgbClr val="47D7A0"/>
          </a:solidFill>
          <a:ln w="38100">
            <a:solidFill>
              <a:srgbClr val="47D7A0"/>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5D3DCF470E2844804DADCC1056FE2E" ma:contentTypeVersion="19" ma:contentTypeDescription="Een nieuw document maken." ma:contentTypeScope="" ma:versionID="94e59448c69a11515409f3c83f725fa3">
  <xsd:schema xmlns:xsd="http://www.w3.org/2001/XMLSchema" xmlns:xs="http://www.w3.org/2001/XMLSchema" xmlns:p="http://schemas.microsoft.com/office/2006/metadata/properties" xmlns:ns2="2315353a-76aa-485f-9240-2f90e0779dee" xmlns:ns3="74429d81-2ce0-4845-aa02-105248c0fb1f" targetNamespace="http://schemas.microsoft.com/office/2006/metadata/properties" ma:root="true" ma:fieldsID="7b2c1bf82aec3307a42b0d8cc86a197f" ns2:_="" ns3:_="">
    <xsd:import namespace="2315353a-76aa-485f-9240-2f90e0779dee"/>
    <xsd:import namespace="74429d81-2ce0-4845-aa02-105248c0fb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lcf76f155ced4ddcb4097134ff3c332f" minOccurs="0"/>
                <xsd:element ref="ns3:TaxCatchAll" minOccurs="0"/>
                <xsd:element ref="ns2:MediaServiceAutoKeyPoints" minOccurs="0"/>
                <xsd:element ref="ns2:MediaServiceKeyPoint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15353a-76aa-485f-9240-2f90e0779d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9e719a91-1b70-44eb-8652-d703d9021387" ma:termSetId="09814cd3-568e-fe90-9814-8d621ff8fb84" ma:anchorId="fba54fb3-c3e1-fe81-a776-ca4b69148c4d" ma:open="true" ma:isKeyword="false">
      <xsd:complexType>
        <xsd:sequence>
          <xsd:element ref="pc:Terms" minOccurs="0" maxOccurs="1"/>
        </xsd:sequence>
      </xsd:complex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429d81-2ce0-4845-aa02-105248c0fb1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461b5cf-00e4-45b5-a42f-25b05a615c23}" ma:internalName="TaxCatchAll" ma:showField="CatchAllData" ma:web="74429d81-2ce0-4845-aa02-105248c0fb1f">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4429d81-2ce0-4845-aa02-105248c0fb1f" xsi:nil="true"/>
    <lcf76f155ced4ddcb4097134ff3c332f xmlns="2315353a-76aa-485f-9240-2f90e0779de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3241679-BDA9-4839-898F-4CBA7459F919}"/>
</file>

<file path=customXml/itemProps2.xml><?xml version="1.0" encoding="utf-8"?>
<ds:datastoreItem xmlns:ds="http://schemas.openxmlformats.org/officeDocument/2006/customXml" ds:itemID="{72CCDC54-A1CE-435E-8064-4B35AE10BB9C}"/>
</file>

<file path=customXml/itemProps3.xml><?xml version="1.0" encoding="utf-8"?>
<ds:datastoreItem xmlns:ds="http://schemas.openxmlformats.org/officeDocument/2006/customXml" ds:itemID="{3740A1C2-C9C0-4C56-9701-6B0A547671ED}"/>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2026-09-22T15:11:40Z</dcterms:created>
  <dcterms:modified xsi:type="dcterms:W3CDTF">2026-09-22T15:11:40Z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0x0101004B5D3DCF470E2844804DADCC1056FE2E</vt:lpwstr>
  </property>
</Properties>
</file>